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oboto"/>
      <p:regular r:id="rId30"/>
      <p:bold r:id="rId31"/>
      <p:italic r:id="rId32"/>
      <p:boldItalic r:id="rId33"/>
    </p:embeddedFont>
    <p:embeddedFont>
      <p:font typeface="Lobster"/>
      <p:regular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Lobster-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d4c116ce81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d4c116ce81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df9d01d13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df9d01d13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df9d01d131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df9d01d131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dfb2c2bbaa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dfb2c2bbaa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d4c116ce81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d4c116ce81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df9d01d131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df9d01d131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dd9ada8ca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dd9ada8ca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dfb2c2bbaa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dfb2c2bbaa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dd9ada8ca4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dd9ada8ca4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df9d01d131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df9d01d131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df9d01d131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df9d01d131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d4c116ce81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d4c116ce81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dfb2c2bbaa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dfb2c2bbaa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df9d01d131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df9d01d131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dfb2c2bbaa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dfb2c2bbaa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d77ef98c37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d77ef98c37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d4c116ce81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d4c116ce81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dd9ada8ca4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dd9ada8ca4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dd9ada8ca4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dd9ada8ca4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dfb2c2bba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dfb2c2bba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dd9ada8ca4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dd9ada8ca4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dd9ada8ca4_1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dd9ada8ca4_1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debf94de2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debf94de2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d4c116ce81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d4c116ce81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drive.google.com/file/d/1HJrTzAqW8adzCeFa8xnHt0cGmhUOIyBk/view" TargetMode="External"/><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jpg"/><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12.png"/><Relationship Id="rId6"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drive.google.com/file/d/1u0aNrYW8dFcvM-J3DRQRg8iloOId8CuY/view" TargetMode="Externa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jpg"/><Relationship Id="rId4" Type="http://schemas.openxmlformats.org/officeDocument/2006/relationships/image" Target="../media/image16.jpg"/><Relationship Id="rId5"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drive.google.com/file/d/1bhVqrspFJ9aKz2N53xYniEIS1h9lNqDl/view" TargetMode="External"/><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drive.google.com/file/d/18Y4f9c7DBr90qa9HC_GMOrGw7UR0S7S6/view" TargetMode="External"/><Relationship Id="rId4"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575550" y="1373550"/>
            <a:ext cx="7992900" cy="23964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b="1" lang="en" sz="3900">
                <a:solidFill>
                  <a:schemeClr val="dk1"/>
                </a:solidFill>
              </a:rPr>
              <a:t>HDR Video Reconstruction</a:t>
            </a:r>
            <a:endParaRPr b="1" sz="3900">
              <a:solidFill>
                <a:schemeClr val="dk1"/>
              </a:solidFill>
            </a:endParaRPr>
          </a:p>
          <a:p>
            <a:pPr indent="0" lvl="0" marL="0" rtl="0" algn="ctr">
              <a:lnSpc>
                <a:spcPct val="150000"/>
              </a:lnSpc>
              <a:spcBef>
                <a:spcPts val="0"/>
              </a:spcBef>
              <a:spcAft>
                <a:spcPts val="0"/>
              </a:spcAft>
              <a:buClr>
                <a:schemeClr val="dk1"/>
              </a:buClr>
              <a:buSzPts val="1100"/>
              <a:buFont typeface="Arial"/>
              <a:buNone/>
            </a:pPr>
            <a:r>
              <a:rPr b="1" lang="en" sz="2300">
                <a:solidFill>
                  <a:schemeClr val="dk1"/>
                </a:solidFill>
              </a:rPr>
              <a:t>Review 3: Project Presentation</a:t>
            </a:r>
            <a:endParaRPr b="1" sz="2300">
              <a:solidFill>
                <a:schemeClr val="dk1"/>
              </a:solidFill>
            </a:endParaRPr>
          </a:p>
          <a:p>
            <a:pPr indent="0" lvl="0" marL="0" rtl="0" algn="ctr">
              <a:spcBef>
                <a:spcPts val="0"/>
              </a:spcBef>
              <a:spcAft>
                <a:spcPts val="0"/>
              </a:spcAft>
              <a:buClr>
                <a:schemeClr val="dk1"/>
              </a:buClr>
              <a:buSzPts val="1100"/>
              <a:buFont typeface="Arial"/>
              <a:buNone/>
            </a:pPr>
            <a:r>
              <a:rPr b="1" lang="en" sz="2300">
                <a:solidFill>
                  <a:schemeClr val="dk1"/>
                </a:solidFill>
              </a:rPr>
              <a:t>EE5176 Project</a:t>
            </a:r>
            <a:endParaRPr b="1" sz="2300">
              <a:solidFill>
                <a:schemeClr val="dk1"/>
              </a:solidFill>
            </a:endParaRPr>
          </a:p>
          <a:p>
            <a:pPr indent="0" lvl="0" marL="0" rtl="0" algn="l">
              <a:spcBef>
                <a:spcPts val="0"/>
              </a:spcBef>
              <a:spcAft>
                <a:spcPts val="0"/>
              </a:spcAft>
              <a:buNone/>
            </a:pPr>
            <a:r>
              <a:t/>
            </a:r>
            <a:endParaRPr b="1"/>
          </a:p>
        </p:txBody>
      </p:sp>
      <p:pic>
        <p:nvPicPr>
          <p:cNvPr id="55" name="Google Shape;55;p13"/>
          <p:cNvPicPr preferRelativeResize="0"/>
          <p:nvPr/>
        </p:nvPicPr>
        <p:blipFill>
          <a:blip r:embed="rId3">
            <a:alphaModFix/>
          </a:blip>
          <a:stretch>
            <a:fillRect/>
          </a:stretch>
        </p:blipFill>
        <p:spPr>
          <a:xfrm>
            <a:off x="3977849" y="152775"/>
            <a:ext cx="1118499" cy="1118499"/>
          </a:xfrm>
          <a:prstGeom prst="rect">
            <a:avLst/>
          </a:prstGeom>
          <a:noFill/>
          <a:ln>
            <a:noFill/>
          </a:ln>
        </p:spPr>
      </p:pic>
      <p:sp>
        <p:nvSpPr>
          <p:cNvPr id="56" name="Google Shape;56;p13"/>
          <p:cNvSpPr/>
          <p:nvPr/>
        </p:nvSpPr>
        <p:spPr>
          <a:xfrm>
            <a:off x="575550" y="4175950"/>
            <a:ext cx="7992900" cy="5991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en" sz="2082">
                <a:latin typeface="Roboto"/>
                <a:ea typeface="Roboto"/>
                <a:cs typeface="Roboto"/>
                <a:sym typeface="Roboto"/>
              </a:rPr>
              <a:t>Shital (EE20S052) | Rahul (EE20S136) | Shrisudhan (ME17B122)</a:t>
            </a:r>
            <a:endParaRPr sz="1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2"/>
          <p:cNvSpPr txBox="1"/>
          <p:nvPr>
            <p:ph idx="1" type="body"/>
          </p:nvPr>
        </p:nvSpPr>
        <p:spPr>
          <a:xfrm>
            <a:off x="321475" y="1183600"/>
            <a:ext cx="8520600" cy="3575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Previously fixed bayer pattern and highly adaptive bayer patterns were tested.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In the former case, bayer-like fixed exposure time pattern was used for all the frames.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In later case based on the intensity in each pixel, exposure time was dynamically set for each pixel.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New exposure pattern was tested this time. In this case, the exposure time pattern was changed in a predetermined manner for each frame.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This is advantageous as for each pixel all the exposure times would have been applied. </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In this method intensity is adjusted, then frames are aligned using optical flow. </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Once the frames are aligned, Debevec HDR algorithm is used to merge them </a:t>
            </a:r>
            <a:endParaRPr>
              <a:solidFill>
                <a:schemeClr val="dk1"/>
              </a:solidFill>
            </a:endParaRPr>
          </a:p>
        </p:txBody>
      </p:sp>
      <p:sp>
        <p:nvSpPr>
          <p:cNvPr id="123" name="Google Shape;123;p22"/>
          <p:cNvSpPr/>
          <p:nvPr/>
        </p:nvSpPr>
        <p:spPr>
          <a:xfrm>
            <a:off x="321475" y="445025"/>
            <a:ext cx="8520600" cy="572700"/>
          </a:xfrm>
          <a:prstGeom prst="roundRect">
            <a:avLst>
              <a:gd fmla="val 50000" name="adj"/>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600">
                <a:solidFill>
                  <a:schemeClr val="lt1"/>
                </a:solidFill>
              </a:rPr>
              <a:t>Cyclical pre-determined exposure times</a:t>
            </a:r>
            <a:endParaRPr b="1" sz="26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idx="1" type="body"/>
          </p:nvPr>
        </p:nvSpPr>
        <p:spPr>
          <a:xfrm>
            <a:off x="311700" y="1095925"/>
            <a:ext cx="8520600" cy="36969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b="1" lang="en">
                <a:solidFill>
                  <a:schemeClr val="dk1"/>
                </a:solidFill>
              </a:rPr>
              <a:t>Pros:</a:t>
            </a:r>
            <a:endParaRPr b="1">
              <a:solidFill>
                <a:schemeClr val="dk1"/>
              </a:solidFill>
            </a:endParaRPr>
          </a:p>
          <a:p>
            <a:pPr indent="-342900" lvl="0" marL="457200" rtl="0" algn="l">
              <a:lnSpc>
                <a:spcPct val="100000"/>
              </a:lnSpc>
              <a:spcBef>
                <a:spcPts val="1200"/>
              </a:spcBef>
              <a:spcAft>
                <a:spcPts val="0"/>
              </a:spcAft>
              <a:buClr>
                <a:schemeClr val="dk1"/>
              </a:buClr>
              <a:buSzPts val="1800"/>
              <a:buChar char="●"/>
            </a:pPr>
            <a:r>
              <a:rPr lang="en">
                <a:solidFill>
                  <a:schemeClr val="dk1"/>
                </a:solidFill>
              </a:rPr>
              <a:t>For each pixel, different exposure times will be captured and hence for stationary parts of the scene different exposure times will be available for same pixel. This will help us im</a:t>
            </a:r>
            <a:r>
              <a:rPr lang="en">
                <a:solidFill>
                  <a:schemeClr val="dk1"/>
                </a:solidFill>
              </a:rPr>
              <a:t>prove the quality of HDR reconstruction</a:t>
            </a:r>
            <a:endParaRPr>
              <a:solidFill>
                <a:schemeClr val="dk1"/>
              </a:solidFill>
            </a:endParaRPr>
          </a:p>
          <a:p>
            <a:pPr indent="0" lvl="0" marL="0" rtl="0" algn="l">
              <a:lnSpc>
                <a:spcPct val="100000"/>
              </a:lnSpc>
              <a:spcBef>
                <a:spcPts val="1200"/>
              </a:spcBef>
              <a:spcAft>
                <a:spcPts val="0"/>
              </a:spcAft>
              <a:buNone/>
            </a:pPr>
            <a:r>
              <a:rPr b="1" lang="en">
                <a:solidFill>
                  <a:schemeClr val="dk1"/>
                </a:solidFill>
              </a:rPr>
              <a:t>Cons:</a:t>
            </a:r>
            <a:endParaRPr b="1">
              <a:solidFill>
                <a:schemeClr val="dk1"/>
              </a:solidFill>
            </a:endParaRPr>
          </a:p>
          <a:p>
            <a:pPr indent="-342900" lvl="0" marL="457200" rtl="0" algn="l">
              <a:lnSpc>
                <a:spcPct val="100000"/>
              </a:lnSpc>
              <a:spcBef>
                <a:spcPts val="1200"/>
              </a:spcBef>
              <a:spcAft>
                <a:spcPts val="0"/>
              </a:spcAft>
              <a:buClr>
                <a:schemeClr val="dk1"/>
              </a:buClr>
              <a:buSzPts val="1800"/>
              <a:buChar char="●"/>
            </a:pPr>
            <a:r>
              <a:rPr lang="en">
                <a:solidFill>
                  <a:schemeClr val="dk1"/>
                </a:solidFill>
              </a:rPr>
              <a:t>For dynamic part of the scene, optical flow estimation and correction is required. The method of optical flow based alignment of frames has some issues.</a:t>
            </a:r>
            <a:endParaRPr>
              <a:solidFill>
                <a:schemeClr val="dk1"/>
              </a:solidFill>
            </a:endParaRPr>
          </a:p>
          <a:p>
            <a:pPr indent="0" lvl="0" marL="0" rtl="0" algn="l">
              <a:lnSpc>
                <a:spcPct val="100000"/>
              </a:lnSpc>
              <a:spcBef>
                <a:spcPts val="1200"/>
              </a:spcBef>
              <a:spcAft>
                <a:spcPts val="0"/>
              </a:spcAft>
              <a:buNone/>
            </a:pPr>
            <a:r>
              <a:rPr b="1" lang="en">
                <a:solidFill>
                  <a:schemeClr val="dk1"/>
                </a:solidFill>
              </a:rPr>
              <a:t>Algorithms for reconstruction</a:t>
            </a:r>
            <a:r>
              <a:rPr b="1" lang="en">
                <a:solidFill>
                  <a:schemeClr val="dk1"/>
                </a:solidFill>
              </a:rPr>
              <a:t>:</a:t>
            </a:r>
            <a:endParaRPr b="1">
              <a:solidFill>
                <a:schemeClr val="dk1"/>
              </a:solidFill>
            </a:endParaRPr>
          </a:p>
          <a:p>
            <a:pPr indent="-342900" lvl="0" marL="457200" rtl="0" algn="l">
              <a:lnSpc>
                <a:spcPct val="100000"/>
              </a:lnSpc>
              <a:spcBef>
                <a:spcPts val="1200"/>
              </a:spcBef>
              <a:spcAft>
                <a:spcPts val="0"/>
              </a:spcAft>
              <a:buClr>
                <a:schemeClr val="dk1"/>
              </a:buClr>
              <a:buSzPts val="1800"/>
              <a:buChar char="●"/>
            </a:pPr>
            <a:r>
              <a:rPr lang="en">
                <a:solidFill>
                  <a:schemeClr val="dk1"/>
                </a:solidFill>
              </a:rPr>
              <a:t>Farneback optical flow algorithm based reconstruction.</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Beyond Pixels: Exploring new representations and applications for motion analysis(optical flow algorithms are adde</a:t>
            </a:r>
            <a:r>
              <a:rPr lang="en">
                <a:solidFill>
                  <a:schemeClr val="dk1"/>
                </a:solidFill>
              </a:rPr>
              <a:t>d)</a:t>
            </a:r>
            <a:endParaRPr>
              <a:solidFill>
                <a:schemeClr val="dk1"/>
              </a:solidFill>
            </a:endParaRPr>
          </a:p>
        </p:txBody>
      </p:sp>
      <p:sp>
        <p:nvSpPr>
          <p:cNvPr id="129" name="Google Shape;129;p23"/>
          <p:cNvSpPr/>
          <p:nvPr/>
        </p:nvSpPr>
        <p:spPr>
          <a:xfrm>
            <a:off x="311700" y="322600"/>
            <a:ext cx="8520600" cy="572700"/>
          </a:xfrm>
          <a:prstGeom prst="roundRect">
            <a:avLst>
              <a:gd fmla="val 50000" name="adj"/>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600">
                <a:solidFill>
                  <a:schemeClr val="lt1"/>
                </a:solidFill>
              </a:rPr>
              <a:t>Cyclical pre-determined exposure times</a:t>
            </a:r>
            <a:endParaRPr b="1" sz="260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idx="1" type="body"/>
          </p:nvPr>
        </p:nvSpPr>
        <p:spPr>
          <a:xfrm>
            <a:off x="311700" y="1095925"/>
            <a:ext cx="8520600" cy="3696900"/>
          </a:xfrm>
          <a:prstGeom prst="rect">
            <a:avLst/>
          </a:prstGeom>
        </p:spPr>
        <p:txBody>
          <a:bodyPr anchorCtr="0" anchor="t" bIns="91425" lIns="91425" spcFirstLastPara="1" rIns="91425" wrap="square" tIns="91425">
            <a:normAutofit/>
          </a:bodyPr>
          <a:lstStyle/>
          <a:p>
            <a:pPr indent="0" lvl="0" marL="457200" rtl="0" algn="l">
              <a:lnSpc>
                <a:spcPct val="100000"/>
              </a:lnSpc>
              <a:spcBef>
                <a:spcPts val="0"/>
              </a:spcBef>
              <a:spcAft>
                <a:spcPts val="0"/>
              </a:spcAft>
              <a:buNone/>
            </a:pPr>
            <a:r>
              <a:rPr lang="en">
                <a:solidFill>
                  <a:schemeClr val="dk1"/>
                </a:solidFill>
              </a:rPr>
              <a:t> </a:t>
            </a:r>
            <a:endParaRPr>
              <a:solidFill>
                <a:schemeClr val="dk1"/>
              </a:solidFill>
            </a:endParaRPr>
          </a:p>
          <a:p>
            <a:pPr indent="0" lvl="0" marL="457200" rtl="0" algn="l">
              <a:lnSpc>
                <a:spcPct val="100000"/>
              </a:lnSpc>
              <a:spcBef>
                <a:spcPts val="1200"/>
              </a:spcBef>
              <a:spcAft>
                <a:spcPts val="1200"/>
              </a:spcAft>
              <a:buNone/>
            </a:pPr>
            <a:r>
              <a:t/>
            </a:r>
            <a:endParaRPr>
              <a:solidFill>
                <a:schemeClr val="dk1"/>
              </a:solidFill>
            </a:endParaRPr>
          </a:p>
        </p:txBody>
      </p:sp>
      <p:pic>
        <p:nvPicPr>
          <p:cNvPr id="135" name="Google Shape;135;p24"/>
          <p:cNvPicPr preferRelativeResize="0"/>
          <p:nvPr/>
        </p:nvPicPr>
        <p:blipFill>
          <a:blip r:embed="rId3">
            <a:alphaModFix/>
          </a:blip>
          <a:stretch>
            <a:fillRect/>
          </a:stretch>
        </p:blipFill>
        <p:spPr>
          <a:xfrm>
            <a:off x="1066788" y="1095925"/>
            <a:ext cx="7010417" cy="3696899"/>
          </a:xfrm>
          <a:prstGeom prst="rect">
            <a:avLst/>
          </a:prstGeom>
          <a:noFill/>
          <a:ln>
            <a:noFill/>
          </a:ln>
        </p:spPr>
      </p:pic>
      <p:sp>
        <p:nvSpPr>
          <p:cNvPr id="136" name="Google Shape;136;p24"/>
          <p:cNvSpPr/>
          <p:nvPr/>
        </p:nvSpPr>
        <p:spPr>
          <a:xfrm>
            <a:off x="311700" y="182825"/>
            <a:ext cx="8520600" cy="712500"/>
          </a:xfrm>
          <a:prstGeom prst="roundRect">
            <a:avLst>
              <a:gd fmla="val 50000" name="adj"/>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600">
                <a:solidFill>
                  <a:schemeClr val="lt1"/>
                </a:solidFill>
              </a:rPr>
              <a:t>Cyclical pre-determined exposure times - Camera Output</a:t>
            </a:r>
            <a:endParaRPr b="1" sz="26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idx="1" type="body"/>
          </p:nvPr>
        </p:nvSpPr>
        <p:spPr>
          <a:xfrm>
            <a:off x="311700" y="1152475"/>
            <a:ext cx="8520600" cy="372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t>
            </a:r>
            <a:endParaRPr/>
          </a:p>
          <a:p>
            <a:pPr indent="0" lvl="0" marL="0" rtl="0" algn="l">
              <a:spcBef>
                <a:spcPts val="1200"/>
              </a:spcBef>
              <a:spcAft>
                <a:spcPts val="1200"/>
              </a:spcAft>
              <a:buNone/>
            </a:pPr>
            <a:r>
              <a:t/>
            </a:r>
            <a:endParaRPr/>
          </a:p>
        </p:txBody>
      </p:sp>
      <p:pic>
        <p:nvPicPr>
          <p:cNvPr id="142" name="Google Shape;142;p25" title="videoophase3withopticalflow1WCE.avi">
            <a:hlinkClick r:id="rId3"/>
          </p:cNvPr>
          <p:cNvPicPr preferRelativeResize="0"/>
          <p:nvPr/>
        </p:nvPicPr>
        <p:blipFill>
          <a:blip r:embed="rId4">
            <a:alphaModFix/>
          </a:blip>
          <a:stretch>
            <a:fillRect/>
          </a:stretch>
        </p:blipFill>
        <p:spPr>
          <a:xfrm>
            <a:off x="1055700" y="1079399"/>
            <a:ext cx="7052150" cy="3720001"/>
          </a:xfrm>
          <a:prstGeom prst="rect">
            <a:avLst/>
          </a:prstGeom>
          <a:noFill/>
          <a:ln>
            <a:noFill/>
          </a:ln>
        </p:spPr>
      </p:pic>
      <p:sp>
        <p:nvSpPr>
          <p:cNvPr id="143" name="Google Shape;143;p25"/>
          <p:cNvSpPr/>
          <p:nvPr/>
        </p:nvSpPr>
        <p:spPr>
          <a:xfrm>
            <a:off x="321475" y="306850"/>
            <a:ext cx="8520600" cy="572700"/>
          </a:xfrm>
          <a:prstGeom prst="roundRect">
            <a:avLst>
              <a:gd fmla="val 50000" name="adj"/>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600">
                <a:solidFill>
                  <a:schemeClr val="lt1"/>
                </a:solidFill>
              </a:rPr>
              <a:t>Farneback - HDR </a:t>
            </a:r>
            <a:r>
              <a:rPr b="1" lang="en" sz="2600">
                <a:solidFill>
                  <a:schemeClr val="lt1"/>
                </a:solidFill>
              </a:rPr>
              <a:t>Reconstruction video results</a:t>
            </a:r>
            <a:endParaRPr b="1" sz="26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ph idx="1" type="body"/>
          </p:nvPr>
        </p:nvSpPr>
        <p:spPr>
          <a:xfrm>
            <a:off x="4572000" y="1095925"/>
            <a:ext cx="4260300" cy="334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Target Frame</a:t>
            </a:r>
            <a:endParaRPr>
              <a:solidFill>
                <a:schemeClr val="dk1"/>
              </a:solidFill>
            </a:endParaRPr>
          </a:p>
        </p:txBody>
      </p:sp>
      <p:pic>
        <p:nvPicPr>
          <p:cNvPr id="149" name="Google Shape;149;p26"/>
          <p:cNvPicPr preferRelativeResize="0"/>
          <p:nvPr/>
        </p:nvPicPr>
        <p:blipFill>
          <a:blip r:embed="rId3">
            <a:alphaModFix/>
          </a:blip>
          <a:stretch>
            <a:fillRect/>
          </a:stretch>
        </p:blipFill>
        <p:spPr>
          <a:xfrm>
            <a:off x="4571999" y="1517883"/>
            <a:ext cx="4260301" cy="2852413"/>
          </a:xfrm>
          <a:prstGeom prst="rect">
            <a:avLst/>
          </a:prstGeom>
          <a:noFill/>
          <a:ln>
            <a:noFill/>
          </a:ln>
        </p:spPr>
      </p:pic>
      <p:sp>
        <p:nvSpPr>
          <p:cNvPr id="150" name="Google Shape;150;p26"/>
          <p:cNvSpPr txBox="1"/>
          <p:nvPr>
            <p:ph idx="1" type="body"/>
          </p:nvPr>
        </p:nvSpPr>
        <p:spPr>
          <a:xfrm>
            <a:off x="321475" y="1095925"/>
            <a:ext cx="4260300" cy="312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Warped Frame</a:t>
            </a:r>
            <a:endParaRPr>
              <a:solidFill>
                <a:schemeClr val="dk1"/>
              </a:solidFill>
            </a:endParaRPr>
          </a:p>
        </p:txBody>
      </p:sp>
      <p:pic>
        <p:nvPicPr>
          <p:cNvPr id="151" name="Google Shape;151;p26"/>
          <p:cNvPicPr preferRelativeResize="0"/>
          <p:nvPr/>
        </p:nvPicPr>
        <p:blipFill rotWithShape="1">
          <a:blip r:embed="rId4">
            <a:alphaModFix/>
          </a:blip>
          <a:srcRect b="2499" l="1319" r="-1319" t="-2500"/>
          <a:stretch/>
        </p:blipFill>
        <p:spPr>
          <a:xfrm>
            <a:off x="321475" y="1448264"/>
            <a:ext cx="4260301" cy="2852413"/>
          </a:xfrm>
          <a:prstGeom prst="rect">
            <a:avLst/>
          </a:prstGeom>
          <a:noFill/>
          <a:ln>
            <a:noFill/>
          </a:ln>
        </p:spPr>
      </p:pic>
      <p:sp>
        <p:nvSpPr>
          <p:cNvPr id="152" name="Google Shape;152;p26"/>
          <p:cNvSpPr/>
          <p:nvPr/>
        </p:nvSpPr>
        <p:spPr>
          <a:xfrm>
            <a:off x="252950" y="314900"/>
            <a:ext cx="8520600" cy="572700"/>
          </a:xfrm>
          <a:prstGeom prst="roundRect">
            <a:avLst>
              <a:gd fmla="val 50000" name="adj"/>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600">
                <a:solidFill>
                  <a:schemeClr val="lt1"/>
                </a:solidFill>
              </a:rPr>
              <a:t>Beyond Pixel paper algorithm </a:t>
            </a:r>
            <a:endParaRPr b="1" sz="2600">
              <a:solidFill>
                <a:schemeClr val="lt1"/>
              </a:solidFill>
            </a:endParaRPr>
          </a:p>
        </p:txBody>
      </p:sp>
      <p:sp>
        <p:nvSpPr>
          <p:cNvPr id="153" name="Google Shape;153;p26"/>
          <p:cNvSpPr txBox="1"/>
          <p:nvPr/>
        </p:nvSpPr>
        <p:spPr>
          <a:xfrm>
            <a:off x="252950" y="4444850"/>
            <a:ext cx="8648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This method takes around 41 seconds for finishing 1 optical flow computation. To process 1 frame 2 optical flow computation is re</a:t>
            </a:r>
            <a:r>
              <a:rPr lang="en"/>
              <a:t>quired, hence it takes around 1.5 minutes for a frame.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idx="1" type="body"/>
          </p:nvPr>
        </p:nvSpPr>
        <p:spPr>
          <a:xfrm>
            <a:off x="311700" y="1200825"/>
            <a:ext cx="8520600" cy="32853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chemeClr val="dk1"/>
              </a:buClr>
              <a:buSzPts val="1800"/>
              <a:buChar char="●"/>
            </a:pPr>
            <a:r>
              <a:rPr lang="en">
                <a:solidFill>
                  <a:schemeClr val="dk1"/>
                </a:solidFill>
              </a:rPr>
              <a:t>Pixel adaptive decoding provides better results but requires high speed computation capabilities to adjust exposure time for each pixel in next frame in a real time manner.</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Compromising spatial resolution i.e. using super-resolution also provides better results. Here ghosting effect won’t come into picture but spatial resolution is lost.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Compromising on temporal resolution doesn’t seem to be a good idea, since for dynamic scenes optical flow based alignment of frames is required which is challenging in nature.</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159" name="Google Shape;159;p27"/>
          <p:cNvSpPr/>
          <p:nvPr/>
        </p:nvSpPr>
        <p:spPr>
          <a:xfrm>
            <a:off x="311700" y="397700"/>
            <a:ext cx="8520600" cy="572700"/>
          </a:xfrm>
          <a:prstGeom prst="roundRect">
            <a:avLst>
              <a:gd fmla="val 50000" name="adj"/>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rgbClr val="FFFFFF"/>
                </a:solidFill>
              </a:rPr>
              <a:t>Summary</a:t>
            </a:r>
            <a:endParaRPr b="1" sz="26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An encoder-decoder based network can be trained to reconstruct HDR frames from Coded Exposure frames given as inputs.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The </a:t>
            </a:r>
            <a:r>
              <a:rPr b="1" lang="en">
                <a:solidFill>
                  <a:schemeClr val="dk1"/>
                </a:solidFill>
              </a:rPr>
              <a:t>SegNet </a:t>
            </a:r>
            <a:r>
              <a:rPr lang="en">
                <a:solidFill>
                  <a:schemeClr val="dk1"/>
                </a:solidFill>
              </a:rPr>
              <a:t>model uses skipped connection between pooling and unpooling layers to avoid information loss in the unpooling layer.</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 variation on SegNet with skipped connections and TSM module will be implemented.</a:t>
            </a:r>
            <a:endParaRPr>
              <a:solidFill>
                <a:schemeClr val="dk1"/>
              </a:solidFill>
            </a:endParaRPr>
          </a:p>
        </p:txBody>
      </p:sp>
      <p:sp>
        <p:nvSpPr>
          <p:cNvPr id="165" name="Google Shape;165;p28"/>
          <p:cNvSpPr/>
          <p:nvPr/>
        </p:nvSpPr>
        <p:spPr>
          <a:xfrm>
            <a:off x="321475" y="438375"/>
            <a:ext cx="8520600" cy="572700"/>
          </a:xfrm>
          <a:prstGeom prst="roundRect">
            <a:avLst>
              <a:gd fmla="val 50000" name="adj"/>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rgbClr val="FFFFFF"/>
                </a:solidFill>
              </a:rPr>
              <a:t>HDR Video Reconstruction using DNN</a:t>
            </a:r>
            <a:endParaRPr b="1" sz="2600">
              <a:solidFill>
                <a:srgbClr val="FFFFFF"/>
              </a:solidFill>
            </a:endParaRPr>
          </a:p>
        </p:txBody>
      </p:sp>
      <p:pic>
        <p:nvPicPr>
          <p:cNvPr id="166" name="Google Shape;166;p28"/>
          <p:cNvPicPr preferRelativeResize="0"/>
          <p:nvPr/>
        </p:nvPicPr>
        <p:blipFill>
          <a:blip r:embed="rId3">
            <a:alphaModFix/>
          </a:blip>
          <a:stretch>
            <a:fillRect/>
          </a:stretch>
        </p:blipFill>
        <p:spPr>
          <a:xfrm>
            <a:off x="2931851" y="3170850"/>
            <a:ext cx="4557948" cy="1825950"/>
          </a:xfrm>
          <a:prstGeom prst="rect">
            <a:avLst/>
          </a:prstGeom>
          <a:noFill/>
          <a:ln>
            <a:noFill/>
          </a:ln>
        </p:spPr>
      </p:pic>
      <p:sp>
        <p:nvSpPr>
          <p:cNvPr id="167" name="Google Shape;167;p28"/>
          <p:cNvSpPr/>
          <p:nvPr/>
        </p:nvSpPr>
        <p:spPr>
          <a:xfrm>
            <a:off x="1168975" y="3854915"/>
            <a:ext cx="1536900" cy="457800"/>
          </a:xfrm>
          <a:prstGeom prst="round2DiagRect">
            <a:avLst>
              <a:gd fmla="val 16667" name="adj1"/>
              <a:gd fmla="val 0"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t>SegNet</a:t>
            </a:r>
            <a:endParaRPr b="1" sz="2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As observed in the Pixel-wise Adaptive Coded Exposure image, the estimation of movement of objects between consecutive frames would improve reconstruction performance.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The temporal information between frames can be combined using a Temporal Shift Module(TSM) which can be added with </a:t>
            </a:r>
            <a:r>
              <a:rPr lang="en">
                <a:solidFill>
                  <a:schemeClr val="dk1"/>
                </a:solidFill>
              </a:rPr>
              <a:t>residual</a:t>
            </a:r>
            <a:r>
              <a:rPr lang="en">
                <a:solidFill>
                  <a:schemeClr val="dk1"/>
                </a:solidFill>
              </a:rPr>
              <a:t> skip connections in the encoder network.</a:t>
            </a:r>
            <a:endParaRPr>
              <a:solidFill>
                <a:schemeClr val="dk1"/>
              </a:solidFill>
            </a:endParaRPr>
          </a:p>
        </p:txBody>
      </p:sp>
      <p:sp>
        <p:nvSpPr>
          <p:cNvPr id="173" name="Google Shape;173;p29"/>
          <p:cNvSpPr/>
          <p:nvPr/>
        </p:nvSpPr>
        <p:spPr>
          <a:xfrm>
            <a:off x="321475" y="438375"/>
            <a:ext cx="8520600" cy="572700"/>
          </a:xfrm>
          <a:prstGeom prst="roundRect">
            <a:avLst>
              <a:gd fmla="val 50000" name="adj"/>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rgbClr val="FFFFFF"/>
                </a:solidFill>
              </a:rPr>
              <a:t>HDR Video Reconstruction using DNN</a:t>
            </a:r>
            <a:endParaRPr b="1" sz="2600">
              <a:solidFill>
                <a:srgbClr val="FFFFFF"/>
              </a:solidFill>
            </a:endParaRPr>
          </a:p>
        </p:txBody>
      </p:sp>
      <p:pic>
        <p:nvPicPr>
          <p:cNvPr id="174" name="Google Shape;174;p29"/>
          <p:cNvPicPr preferRelativeResize="0"/>
          <p:nvPr/>
        </p:nvPicPr>
        <p:blipFill>
          <a:blip r:embed="rId3">
            <a:alphaModFix/>
          </a:blip>
          <a:stretch>
            <a:fillRect/>
          </a:stretch>
        </p:blipFill>
        <p:spPr>
          <a:xfrm>
            <a:off x="1152100" y="3182050"/>
            <a:ext cx="4242950" cy="1713500"/>
          </a:xfrm>
          <a:prstGeom prst="rect">
            <a:avLst/>
          </a:prstGeom>
          <a:noFill/>
          <a:ln>
            <a:noFill/>
          </a:ln>
        </p:spPr>
      </p:pic>
      <p:pic>
        <p:nvPicPr>
          <p:cNvPr id="175" name="Google Shape;175;p29"/>
          <p:cNvPicPr preferRelativeResize="0"/>
          <p:nvPr/>
        </p:nvPicPr>
        <p:blipFill>
          <a:blip r:embed="rId4">
            <a:alphaModFix/>
          </a:blip>
          <a:stretch>
            <a:fillRect/>
          </a:stretch>
        </p:blipFill>
        <p:spPr>
          <a:xfrm>
            <a:off x="6049251" y="3586350"/>
            <a:ext cx="2161555" cy="982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Overall Network architecture: ResNet-50 backbone with TSM layers</a:t>
            </a:r>
            <a:endParaRPr>
              <a:solidFill>
                <a:schemeClr val="dk1"/>
              </a:solidFill>
            </a:endParaRPr>
          </a:p>
        </p:txBody>
      </p:sp>
      <p:sp>
        <p:nvSpPr>
          <p:cNvPr id="181" name="Google Shape;181;p30"/>
          <p:cNvSpPr/>
          <p:nvPr/>
        </p:nvSpPr>
        <p:spPr>
          <a:xfrm>
            <a:off x="321475" y="438375"/>
            <a:ext cx="8520600" cy="572700"/>
          </a:xfrm>
          <a:prstGeom prst="roundRect">
            <a:avLst>
              <a:gd fmla="val 50000" name="adj"/>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rgbClr val="FFFFFF"/>
                </a:solidFill>
              </a:rPr>
              <a:t>HDR Video Reconstruction using DNN</a:t>
            </a:r>
            <a:endParaRPr b="1" sz="2600">
              <a:solidFill>
                <a:srgbClr val="FFFFFF"/>
              </a:solidFill>
            </a:endParaRPr>
          </a:p>
        </p:txBody>
      </p:sp>
      <p:pic>
        <p:nvPicPr>
          <p:cNvPr id="182" name="Google Shape;182;p30"/>
          <p:cNvPicPr preferRelativeResize="0"/>
          <p:nvPr/>
        </p:nvPicPr>
        <p:blipFill>
          <a:blip r:embed="rId3">
            <a:alphaModFix/>
          </a:blip>
          <a:stretch>
            <a:fillRect/>
          </a:stretch>
        </p:blipFill>
        <p:spPr>
          <a:xfrm>
            <a:off x="597475" y="1788975"/>
            <a:ext cx="7949050" cy="2779900"/>
          </a:xfrm>
          <a:prstGeom prst="rect">
            <a:avLst/>
          </a:prstGeom>
          <a:noFill/>
          <a:ln>
            <a:noFill/>
          </a:ln>
        </p:spPr>
      </p:pic>
      <p:cxnSp>
        <p:nvCxnSpPr>
          <p:cNvPr id="183" name="Google Shape;183;p30"/>
          <p:cNvCxnSpPr/>
          <p:nvPr/>
        </p:nvCxnSpPr>
        <p:spPr>
          <a:xfrm flipH="1">
            <a:off x="1154275" y="3886850"/>
            <a:ext cx="14700" cy="504900"/>
          </a:xfrm>
          <a:prstGeom prst="straightConnector1">
            <a:avLst/>
          </a:prstGeom>
          <a:noFill/>
          <a:ln cap="flat" cmpd="sng" w="38100">
            <a:solidFill>
              <a:srgbClr val="5B0F00"/>
            </a:solidFill>
            <a:prstDash val="solid"/>
            <a:round/>
            <a:headEnd len="med" w="med" type="none"/>
            <a:tailEnd len="med" w="med" type="none"/>
          </a:ln>
        </p:spPr>
      </p:cxnSp>
      <p:cxnSp>
        <p:nvCxnSpPr>
          <p:cNvPr id="184" name="Google Shape;184;p30"/>
          <p:cNvCxnSpPr/>
          <p:nvPr/>
        </p:nvCxnSpPr>
        <p:spPr>
          <a:xfrm>
            <a:off x="1154375" y="4402221"/>
            <a:ext cx="409500" cy="0"/>
          </a:xfrm>
          <a:prstGeom prst="straightConnector1">
            <a:avLst/>
          </a:prstGeom>
          <a:noFill/>
          <a:ln cap="flat" cmpd="sng" w="38100">
            <a:solidFill>
              <a:srgbClr val="5B0F00"/>
            </a:solidFill>
            <a:prstDash val="solid"/>
            <a:round/>
            <a:headEnd len="med" w="med" type="none"/>
            <a:tailEnd len="med" w="med" type="none"/>
          </a:ln>
        </p:spPr>
      </p:cxnSp>
      <p:cxnSp>
        <p:nvCxnSpPr>
          <p:cNvPr id="185" name="Google Shape;185;p30"/>
          <p:cNvCxnSpPr/>
          <p:nvPr/>
        </p:nvCxnSpPr>
        <p:spPr>
          <a:xfrm rot="10800000">
            <a:off x="1554809" y="3740600"/>
            <a:ext cx="9000" cy="672300"/>
          </a:xfrm>
          <a:prstGeom prst="straightConnector1">
            <a:avLst/>
          </a:prstGeom>
          <a:noFill/>
          <a:ln cap="flat" cmpd="sng" w="38100">
            <a:solidFill>
              <a:srgbClr val="5B0F00"/>
            </a:solidFill>
            <a:prstDash val="solid"/>
            <a:round/>
            <a:headEnd len="med" w="med" type="none"/>
            <a:tailEnd len="med" w="med" type="triangle"/>
          </a:ln>
        </p:spPr>
      </p:cxnSp>
      <p:sp>
        <p:nvSpPr>
          <p:cNvPr id="186" name="Google Shape;186;p30"/>
          <p:cNvSpPr/>
          <p:nvPr/>
        </p:nvSpPr>
        <p:spPr>
          <a:xfrm flipH="1" rot="-5398232">
            <a:off x="778550" y="4397000"/>
            <a:ext cx="1166700" cy="146400"/>
          </a:xfrm>
          <a:prstGeom prst="parallelogram">
            <a:avLst>
              <a:gd fmla="val 176178"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0"/>
          <p:cNvSpPr/>
          <p:nvPr/>
        </p:nvSpPr>
        <p:spPr>
          <a:xfrm>
            <a:off x="2133375" y="3930675"/>
            <a:ext cx="5012000" cy="862125"/>
          </a:xfrm>
          <a:custGeom>
            <a:rect b="b" l="l" r="r" t="t"/>
            <a:pathLst>
              <a:path extrusionOk="0" h="34485" w="200480">
                <a:moveTo>
                  <a:pt x="0" y="0"/>
                </a:moveTo>
                <a:lnTo>
                  <a:pt x="0" y="34485"/>
                </a:lnTo>
                <a:lnTo>
                  <a:pt x="200480" y="34485"/>
                </a:lnTo>
                <a:lnTo>
                  <a:pt x="200480" y="2338"/>
                </a:lnTo>
                <a:close/>
              </a:path>
            </a:pathLst>
          </a:custGeom>
          <a:solidFill>
            <a:schemeClr val="lt1"/>
          </a:solidFill>
          <a:ln cap="flat" cmpd="sng" w="9525">
            <a:solidFill>
              <a:schemeClr val="lt1"/>
            </a:solidFill>
            <a:prstDash val="solid"/>
            <a:round/>
            <a:headEnd len="med" w="med" type="none"/>
            <a:tailEnd len="med" w="med" type="none"/>
          </a:ln>
        </p:spPr>
      </p:sp>
      <p:cxnSp>
        <p:nvCxnSpPr>
          <p:cNvPr id="188" name="Google Shape;188;p30"/>
          <p:cNvCxnSpPr/>
          <p:nvPr/>
        </p:nvCxnSpPr>
        <p:spPr>
          <a:xfrm flipH="1">
            <a:off x="1797125" y="3653050"/>
            <a:ext cx="29400" cy="792600"/>
          </a:xfrm>
          <a:prstGeom prst="straightConnector1">
            <a:avLst/>
          </a:prstGeom>
          <a:noFill/>
          <a:ln cap="flat" cmpd="sng" w="38100">
            <a:solidFill>
              <a:srgbClr val="5B0F00"/>
            </a:solidFill>
            <a:prstDash val="solid"/>
            <a:round/>
            <a:headEnd len="med" w="med" type="none"/>
            <a:tailEnd len="med" w="med" type="none"/>
          </a:ln>
        </p:spPr>
      </p:cxnSp>
      <p:cxnSp>
        <p:nvCxnSpPr>
          <p:cNvPr id="189" name="Google Shape;189;p30"/>
          <p:cNvCxnSpPr/>
          <p:nvPr/>
        </p:nvCxnSpPr>
        <p:spPr>
          <a:xfrm>
            <a:off x="1797422" y="4434363"/>
            <a:ext cx="532200" cy="0"/>
          </a:xfrm>
          <a:prstGeom prst="straightConnector1">
            <a:avLst/>
          </a:prstGeom>
          <a:noFill/>
          <a:ln cap="flat" cmpd="sng" w="38100">
            <a:solidFill>
              <a:srgbClr val="5B0F00"/>
            </a:solidFill>
            <a:prstDash val="solid"/>
            <a:round/>
            <a:headEnd len="med" w="med" type="none"/>
            <a:tailEnd len="med" w="med" type="none"/>
          </a:ln>
        </p:spPr>
      </p:cxnSp>
      <p:cxnSp>
        <p:nvCxnSpPr>
          <p:cNvPr id="190" name="Google Shape;190;p30"/>
          <p:cNvCxnSpPr/>
          <p:nvPr/>
        </p:nvCxnSpPr>
        <p:spPr>
          <a:xfrm rot="10800000">
            <a:off x="2319647" y="3740450"/>
            <a:ext cx="18300" cy="705300"/>
          </a:xfrm>
          <a:prstGeom prst="straightConnector1">
            <a:avLst/>
          </a:prstGeom>
          <a:noFill/>
          <a:ln cap="flat" cmpd="sng" w="38100">
            <a:solidFill>
              <a:srgbClr val="5B0F00"/>
            </a:solidFill>
            <a:prstDash val="solid"/>
            <a:round/>
            <a:headEnd len="med" w="med" type="none"/>
            <a:tailEnd len="med" w="med" type="triangle"/>
          </a:ln>
        </p:spPr>
      </p:cxnSp>
      <p:sp>
        <p:nvSpPr>
          <p:cNvPr id="191" name="Google Shape;191;p30"/>
          <p:cNvSpPr/>
          <p:nvPr/>
        </p:nvSpPr>
        <p:spPr>
          <a:xfrm flipH="1" rot="-5398232">
            <a:off x="1483787" y="4397000"/>
            <a:ext cx="1166700" cy="146400"/>
          </a:xfrm>
          <a:prstGeom prst="parallelogram">
            <a:avLst>
              <a:gd fmla="val 176178"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2" name="Google Shape;192;p30"/>
          <p:cNvCxnSpPr/>
          <p:nvPr/>
        </p:nvCxnSpPr>
        <p:spPr>
          <a:xfrm flipH="1">
            <a:off x="2607400" y="3565375"/>
            <a:ext cx="22800" cy="821700"/>
          </a:xfrm>
          <a:prstGeom prst="straightConnector1">
            <a:avLst/>
          </a:prstGeom>
          <a:noFill/>
          <a:ln cap="flat" cmpd="sng" w="38100">
            <a:solidFill>
              <a:srgbClr val="5B0F00"/>
            </a:solidFill>
            <a:prstDash val="solid"/>
            <a:round/>
            <a:headEnd len="med" w="med" type="none"/>
            <a:tailEnd len="med" w="med" type="none"/>
          </a:ln>
        </p:spPr>
      </p:cxnSp>
      <p:cxnSp>
        <p:nvCxnSpPr>
          <p:cNvPr id="193" name="Google Shape;193;p30"/>
          <p:cNvCxnSpPr/>
          <p:nvPr/>
        </p:nvCxnSpPr>
        <p:spPr>
          <a:xfrm>
            <a:off x="2607485" y="4375738"/>
            <a:ext cx="532200" cy="0"/>
          </a:xfrm>
          <a:prstGeom prst="straightConnector1">
            <a:avLst/>
          </a:prstGeom>
          <a:noFill/>
          <a:ln cap="flat" cmpd="sng" w="38100">
            <a:solidFill>
              <a:srgbClr val="5B0F00"/>
            </a:solidFill>
            <a:prstDash val="solid"/>
            <a:round/>
            <a:headEnd len="med" w="med" type="none"/>
            <a:tailEnd len="med" w="med" type="none"/>
          </a:ln>
        </p:spPr>
      </p:cxnSp>
      <p:cxnSp>
        <p:nvCxnSpPr>
          <p:cNvPr id="194" name="Google Shape;194;p30"/>
          <p:cNvCxnSpPr/>
          <p:nvPr/>
        </p:nvCxnSpPr>
        <p:spPr>
          <a:xfrm rot="10800000">
            <a:off x="3129710" y="3681825"/>
            <a:ext cx="18300" cy="705300"/>
          </a:xfrm>
          <a:prstGeom prst="straightConnector1">
            <a:avLst/>
          </a:prstGeom>
          <a:noFill/>
          <a:ln cap="flat" cmpd="sng" w="38100">
            <a:solidFill>
              <a:srgbClr val="5B0F00"/>
            </a:solidFill>
            <a:prstDash val="solid"/>
            <a:round/>
            <a:headEnd len="med" w="med" type="none"/>
            <a:tailEnd len="med" w="med" type="triangle"/>
          </a:ln>
        </p:spPr>
      </p:cxnSp>
      <p:sp>
        <p:nvSpPr>
          <p:cNvPr id="195" name="Google Shape;195;p30"/>
          <p:cNvSpPr/>
          <p:nvPr/>
        </p:nvSpPr>
        <p:spPr>
          <a:xfrm flipH="1" rot="-5398232">
            <a:off x="2293850" y="4338375"/>
            <a:ext cx="1166700" cy="146400"/>
          </a:xfrm>
          <a:prstGeom prst="parallelogram">
            <a:avLst>
              <a:gd fmla="val 176178"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6" name="Google Shape;196;p30"/>
          <p:cNvCxnSpPr/>
          <p:nvPr/>
        </p:nvCxnSpPr>
        <p:spPr>
          <a:xfrm>
            <a:off x="3404650" y="3550775"/>
            <a:ext cx="12600" cy="798900"/>
          </a:xfrm>
          <a:prstGeom prst="straightConnector1">
            <a:avLst/>
          </a:prstGeom>
          <a:noFill/>
          <a:ln cap="flat" cmpd="sng" w="38100">
            <a:solidFill>
              <a:srgbClr val="5B0F00"/>
            </a:solidFill>
            <a:prstDash val="solid"/>
            <a:round/>
            <a:headEnd len="med" w="med" type="none"/>
            <a:tailEnd len="med" w="med" type="none"/>
          </a:ln>
        </p:spPr>
      </p:cxnSp>
      <p:cxnSp>
        <p:nvCxnSpPr>
          <p:cNvPr id="197" name="Google Shape;197;p30"/>
          <p:cNvCxnSpPr/>
          <p:nvPr/>
        </p:nvCxnSpPr>
        <p:spPr>
          <a:xfrm>
            <a:off x="3417322" y="4338363"/>
            <a:ext cx="532200" cy="0"/>
          </a:xfrm>
          <a:prstGeom prst="straightConnector1">
            <a:avLst/>
          </a:prstGeom>
          <a:noFill/>
          <a:ln cap="flat" cmpd="sng" w="38100">
            <a:solidFill>
              <a:srgbClr val="5B0F00"/>
            </a:solidFill>
            <a:prstDash val="solid"/>
            <a:round/>
            <a:headEnd len="med" w="med" type="none"/>
            <a:tailEnd len="med" w="med" type="none"/>
          </a:ln>
        </p:spPr>
      </p:cxnSp>
      <p:cxnSp>
        <p:nvCxnSpPr>
          <p:cNvPr id="198" name="Google Shape;198;p30"/>
          <p:cNvCxnSpPr/>
          <p:nvPr/>
        </p:nvCxnSpPr>
        <p:spPr>
          <a:xfrm rot="10800000">
            <a:off x="3939547" y="3644450"/>
            <a:ext cx="18300" cy="705300"/>
          </a:xfrm>
          <a:prstGeom prst="straightConnector1">
            <a:avLst/>
          </a:prstGeom>
          <a:noFill/>
          <a:ln cap="flat" cmpd="sng" w="38100">
            <a:solidFill>
              <a:srgbClr val="5B0F00"/>
            </a:solidFill>
            <a:prstDash val="solid"/>
            <a:round/>
            <a:headEnd len="med" w="med" type="none"/>
            <a:tailEnd len="med" w="med" type="triangle"/>
          </a:ln>
        </p:spPr>
      </p:cxnSp>
      <p:sp>
        <p:nvSpPr>
          <p:cNvPr id="199" name="Google Shape;199;p30"/>
          <p:cNvSpPr/>
          <p:nvPr/>
        </p:nvSpPr>
        <p:spPr>
          <a:xfrm flipH="1" rot="-5398232">
            <a:off x="3103687" y="4301000"/>
            <a:ext cx="1166700" cy="146400"/>
          </a:xfrm>
          <a:prstGeom prst="parallelogram">
            <a:avLst>
              <a:gd fmla="val 176178"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0"/>
          <p:cNvSpPr txBox="1"/>
          <p:nvPr/>
        </p:nvSpPr>
        <p:spPr>
          <a:xfrm>
            <a:off x="3902275" y="4653350"/>
            <a:ext cx="135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TSM Blocks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000">
                <a:solidFill>
                  <a:schemeClr val="dk1"/>
                </a:solidFill>
              </a:rPr>
              <a:t>Loss Function:</a:t>
            </a:r>
            <a:endParaRPr b="1"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L1 Loss: Used to retain high frequency features</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SSIM Loss: </a:t>
            </a:r>
            <a:r>
              <a:rPr lang="en" sz="2000">
                <a:solidFill>
                  <a:schemeClr val="dk1"/>
                </a:solidFill>
              </a:rPr>
              <a:t>Used to retain low frequency features</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MS-SSIM Loss: Considers multiple gaussian kernels</a:t>
            </a:r>
            <a:endParaRPr sz="2000">
              <a:solidFill>
                <a:schemeClr val="dk1"/>
              </a:solidFill>
            </a:endParaRPr>
          </a:p>
          <a:p>
            <a:pPr indent="0" lvl="0" marL="457200" rtl="0" algn="l">
              <a:spcBef>
                <a:spcPts val="0"/>
              </a:spcBef>
              <a:spcAft>
                <a:spcPts val="0"/>
              </a:spcAft>
              <a:buNone/>
            </a:pPr>
            <a:r>
              <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Mixed loss: Best of both losses</a:t>
            </a:r>
            <a:endParaRPr sz="2000">
              <a:solidFill>
                <a:schemeClr val="dk1"/>
              </a:solidFill>
            </a:endParaRPr>
          </a:p>
        </p:txBody>
      </p:sp>
      <p:sp>
        <p:nvSpPr>
          <p:cNvPr id="206" name="Google Shape;206;p31"/>
          <p:cNvSpPr/>
          <p:nvPr/>
        </p:nvSpPr>
        <p:spPr>
          <a:xfrm>
            <a:off x="321475" y="438375"/>
            <a:ext cx="8520600" cy="572700"/>
          </a:xfrm>
          <a:prstGeom prst="roundRect">
            <a:avLst>
              <a:gd fmla="val 50000" name="adj"/>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rgbClr val="FFFFFF"/>
                </a:solidFill>
              </a:rPr>
              <a:t>HDR Video Reconstruction using DNN</a:t>
            </a:r>
            <a:endParaRPr b="1" sz="2600">
              <a:solidFill>
                <a:srgbClr val="FFFFFF"/>
              </a:solidFill>
            </a:endParaRPr>
          </a:p>
        </p:txBody>
      </p:sp>
      <p:pic>
        <p:nvPicPr>
          <p:cNvPr id="207" name="Google Shape;207;p31"/>
          <p:cNvPicPr preferRelativeResize="0"/>
          <p:nvPr/>
        </p:nvPicPr>
        <p:blipFill rotWithShape="1">
          <a:blip r:embed="rId3">
            <a:alphaModFix/>
          </a:blip>
          <a:srcRect b="11710" l="0" r="0" t="9802"/>
          <a:stretch/>
        </p:blipFill>
        <p:spPr>
          <a:xfrm>
            <a:off x="3742060" y="1925162"/>
            <a:ext cx="1659863" cy="381088"/>
          </a:xfrm>
          <a:prstGeom prst="rect">
            <a:avLst/>
          </a:prstGeom>
          <a:noFill/>
          <a:ln>
            <a:noFill/>
          </a:ln>
        </p:spPr>
      </p:pic>
      <p:pic>
        <p:nvPicPr>
          <p:cNvPr id="208" name="Google Shape;208;p31"/>
          <p:cNvPicPr preferRelativeResize="0"/>
          <p:nvPr/>
        </p:nvPicPr>
        <p:blipFill>
          <a:blip r:embed="rId4">
            <a:alphaModFix/>
          </a:blip>
          <a:stretch>
            <a:fillRect/>
          </a:stretch>
        </p:blipFill>
        <p:spPr>
          <a:xfrm>
            <a:off x="3017112" y="3666900"/>
            <a:ext cx="2717875" cy="466050"/>
          </a:xfrm>
          <a:prstGeom prst="rect">
            <a:avLst/>
          </a:prstGeom>
          <a:noFill/>
          <a:ln>
            <a:noFill/>
          </a:ln>
        </p:spPr>
      </p:pic>
      <p:pic>
        <p:nvPicPr>
          <p:cNvPr id="209" name="Google Shape;209;p31"/>
          <p:cNvPicPr preferRelativeResize="0"/>
          <p:nvPr/>
        </p:nvPicPr>
        <p:blipFill>
          <a:blip r:embed="rId5">
            <a:alphaModFix/>
          </a:blip>
          <a:stretch>
            <a:fillRect/>
          </a:stretch>
        </p:blipFill>
        <p:spPr>
          <a:xfrm>
            <a:off x="2722050" y="4395075"/>
            <a:ext cx="3699875" cy="466050"/>
          </a:xfrm>
          <a:prstGeom prst="rect">
            <a:avLst/>
          </a:prstGeom>
          <a:noFill/>
          <a:ln>
            <a:noFill/>
          </a:ln>
        </p:spPr>
      </p:pic>
      <p:pic>
        <p:nvPicPr>
          <p:cNvPr id="210" name="Google Shape;210;p31"/>
          <p:cNvPicPr preferRelativeResize="0"/>
          <p:nvPr/>
        </p:nvPicPr>
        <p:blipFill>
          <a:blip r:embed="rId6">
            <a:alphaModFix/>
          </a:blip>
          <a:stretch>
            <a:fillRect/>
          </a:stretch>
        </p:blipFill>
        <p:spPr>
          <a:xfrm>
            <a:off x="3078448" y="2644400"/>
            <a:ext cx="3006652" cy="684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idx="1" type="body"/>
          </p:nvPr>
        </p:nvSpPr>
        <p:spPr>
          <a:xfrm>
            <a:off x="311700" y="1076275"/>
            <a:ext cx="8520600" cy="121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Implementing an algorithm to reconstruct High Dynamic Range(HDR) video from coded exposure frames designed by exploiting temporal and spatial information from the video frames.</a:t>
            </a:r>
            <a:endParaRPr>
              <a:solidFill>
                <a:schemeClr val="dk1"/>
              </a:solidFill>
            </a:endParaRPr>
          </a:p>
        </p:txBody>
      </p:sp>
      <p:sp>
        <p:nvSpPr>
          <p:cNvPr id="62" name="Google Shape;62;p14"/>
          <p:cNvSpPr/>
          <p:nvPr/>
        </p:nvSpPr>
        <p:spPr>
          <a:xfrm>
            <a:off x="321475" y="438375"/>
            <a:ext cx="8520600" cy="572700"/>
          </a:xfrm>
          <a:prstGeom prst="roundRect">
            <a:avLst>
              <a:gd fmla="val 50000" name="adj"/>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100">
                <a:solidFill>
                  <a:srgbClr val="FFFFFF"/>
                </a:solidFill>
              </a:rPr>
              <a:t>Overall Problem Statement</a:t>
            </a:r>
            <a:endParaRPr b="1" sz="3100">
              <a:solidFill>
                <a:srgbClr val="FFFFFF"/>
              </a:solidFill>
            </a:endParaRPr>
          </a:p>
        </p:txBody>
      </p:sp>
      <p:sp>
        <p:nvSpPr>
          <p:cNvPr id="63" name="Google Shape;63;p14"/>
          <p:cNvSpPr txBox="1"/>
          <p:nvPr>
            <p:ph idx="1" type="body"/>
          </p:nvPr>
        </p:nvSpPr>
        <p:spPr>
          <a:xfrm>
            <a:off x="429825" y="2937275"/>
            <a:ext cx="8520600" cy="1957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Generate coded exposure frames by exploiting temporal information from the previous frames and get proper tonemapped output.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Implement idea of </a:t>
            </a:r>
            <a:r>
              <a:rPr lang="en">
                <a:solidFill>
                  <a:schemeClr val="dk1"/>
                </a:solidFill>
              </a:rPr>
              <a:t>losing</a:t>
            </a:r>
            <a:r>
              <a:rPr lang="en">
                <a:solidFill>
                  <a:schemeClr val="dk1"/>
                </a:solidFill>
              </a:rPr>
              <a:t> temporal resolution to improve spatial resolution.</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HDR reconstruction using DNN</a:t>
            </a:r>
            <a:endParaRPr>
              <a:solidFill>
                <a:schemeClr val="dk1"/>
              </a:solidFill>
            </a:endParaRPr>
          </a:p>
        </p:txBody>
      </p:sp>
      <p:sp>
        <p:nvSpPr>
          <p:cNvPr id="64" name="Google Shape;64;p14"/>
          <p:cNvSpPr/>
          <p:nvPr/>
        </p:nvSpPr>
        <p:spPr>
          <a:xfrm>
            <a:off x="321475" y="2267175"/>
            <a:ext cx="8520600" cy="572700"/>
          </a:xfrm>
          <a:prstGeom prst="roundRect">
            <a:avLst>
              <a:gd fmla="val 50000" name="adj"/>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100">
                <a:solidFill>
                  <a:srgbClr val="FFFFFF"/>
                </a:solidFill>
              </a:rPr>
              <a:t>Task-3</a:t>
            </a:r>
            <a:r>
              <a:rPr b="1" lang="en" sz="3100">
                <a:solidFill>
                  <a:srgbClr val="FFFFFF"/>
                </a:solidFill>
              </a:rPr>
              <a:t> Problem Statement</a:t>
            </a:r>
            <a:endParaRPr b="1" sz="31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6" name="Google Shape;216;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The dataset consists of 5000 HDR video frames from 16 different scenes obtained from DML-HDR dataset. Each image is of resolution </a:t>
            </a:r>
            <a:r>
              <a:rPr lang="en">
                <a:solidFill>
                  <a:schemeClr val="dk1"/>
                </a:solidFill>
              </a:rPr>
              <a:t>2048x1080</a:t>
            </a:r>
            <a:r>
              <a:rPr lang="en">
                <a:solidFill>
                  <a:schemeClr val="dk1"/>
                </a:solidFill>
              </a:rPr>
              <a:t> pixels.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LDR and Coded Alternating Exposure frames are prepared.</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Due to the high spatial resolution of the input frame, the input to the network is 10 random patches of 224x224 </a:t>
            </a:r>
            <a:r>
              <a:rPr lang="en">
                <a:solidFill>
                  <a:schemeClr val="dk1"/>
                </a:solidFill>
              </a:rPr>
              <a:t>pixels from each frame, producing sufficient number of frames for training and also reducing memory requirement.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During evaluation, the image is split into 32 patches of 224x224 input and HDR images are reconstructed.</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The network is trained for 30 epochs to achieve convergence.</a:t>
            </a:r>
            <a:endParaRPr>
              <a:solidFill>
                <a:schemeClr val="dk1"/>
              </a:solidFill>
            </a:endParaRPr>
          </a:p>
        </p:txBody>
      </p:sp>
      <p:sp>
        <p:nvSpPr>
          <p:cNvPr id="217" name="Google Shape;217;p32"/>
          <p:cNvSpPr/>
          <p:nvPr/>
        </p:nvSpPr>
        <p:spPr>
          <a:xfrm>
            <a:off x="321475" y="438375"/>
            <a:ext cx="8520600" cy="572700"/>
          </a:xfrm>
          <a:prstGeom prst="roundRect">
            <a:avLst>
              <a:gd fmla="val 50000" name="adj"/>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rgbClr val="FFFFFF"/>
                </a:solidFill>
              </a:rPr>
              <a:t>HDR Video Reconstruction using DNN - Training</a:t>
            </a:r>
            <a:endParaRPr b="1" sz="2600">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23" name="Google Shape;223;p33"/>
          <p:cNvSpPr/>
          <p:nvPr/>
        </p:nvSpPr>
        <p:spPr>
          <a:xfrm>
            <a:off x="321475" y="438375"/>
            <a:ext cx="8520600" cy="572700"/>
          </a:xfrm>
          <a:prstGeom prst="roundRect">
            <a:avLst>
              <a:gd fmla="val 50000" name="adj"/>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rgbClr val="FFFFFF"/>
                </a:solidFill>
              </a:rPr>
              <a:t>HDR Video Reconstruction using DNN - Results</a:t>
            </a:r>
            <a:endParaRPr b="1" sz="2600">
              <a:solidFill>
                <a:srgbClr val="FFFFFF"/>
              </a:solidFill>
            </a:endParaRPr>
          </a:p>
        </p:txBody>
      </p:sp>
      <p:pic>
        <p:nvPicPr>
          <p:cNvPr id="224" name="Google Shape;224;p33" title="project.avi">
            <a:hlinkClick r:id="rId3"/>
          </p:cNvPr>
          <p:cNvPicPr preferRelativeResize="0"/>
          <p:nvPr/>
        </p:nvPicPr>
        <p:blipFill>
          <a:blip r:embed="rId4">
            <a:alphaModFix/>
          </a:blip>
          <a:stretch>
            <a:fillRect/>
          </a:stretch>
        </p:blipFill>
        <p:spPr>
          <a:xfrm>
            <a:off x="1569188" y="1152475"/>
            <a:ext cx="6005626" cy="3416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0" name="Google Shape;230;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The used of DNN </a:t>
            </a:r>
            <a:r>
              <a:rPr lang="en">
                <a:solidFill>
                  <a:schemeClr val="dk1"/>
                </a:solidFill>
              </a:rPr>
              <a:t>helps</a:t>
            </a:r>
            <a:r>
              <a:rPr lang="en">
                <a:solidFill>
                  <a:schemeClr val="dk1"/>
                </a:solidFill>
              </a:rPr>
              <a:t> in maintaining spatial information even when trained with patches.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Networks for larger input sizes could be trained with larger datasets.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The network faces temporal inconsistency when there is large movements in specific parts of the frame.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Use of the whole image as input rather than patches will also </a:t>
            </a:r>
            <a:r>
              <a:rPr lang="en">
                <a:solidFill>
                  <a:schemeClr val="dk1"/>
                </a:solidFill>
              </a:rPr>
              <a:t>enable</a:t>
            </a:r>
            <a:r>
              <a:rPr lang="en">
                <a:solidFill>
                  <a:schemeClr val="dk1"/>
                </a:solidFill>
              </a:rPr>
              <a:t> better temporal consistency between successive frames.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Temporally</a:t>
            </a:r>
            <a:r>
              <a:rPr lang="en">
                <a:solidFill>
                  <a:schemeClr val="dk1"/>
                </a:solidFill>
              </a:rPr>
              <a:t> consistency of the output can be improved by using explicit losses to maintain temporal continuity.</a:t>
            </a:r>
            <a:endParaRPr>
              <a:solidFill>
                <a:schemeClr val="dk1"/>
              </a:solidFill>
            </a:endParaRPr>
          </a:p>
        </p:txBody>
      </p:sp>
      <p:sp>
        <p:nvSpPr>
          <p:cNvPr id="231" name="Google Shape;231;p34"/>
          <p:cNvSpPr/>
          <p:nvPr/>
        </p:nvSpPr>
        <p:spPr>
          <a:xfrm>
            <a:off x="321475" y="438375"/>
            <a:ext cx="8520600" cy="572700"/>
          </a:xfrm>
          <a:prstGeom prst="roundRect">
            <a:avLst>
              <a:gd fmla="val 50000" name="adj"/>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rgbClr val="FFFFFF"/>
                </a:solidFill>
              </a:rPr>
              <a:t>HDR Video Reconstruction with DNN</a:t>
            </a:r>
            <a:r>
              <a:rPr b="1" lang="en" sz="2600">
                <a:solidFill>
                  <a:srgbClr val="FFFFFF"/>
                </a:solidFill>
              </a:rPr>
              <a:t> </a:t>
            </a:r>
            <a:r>
              <a:rPr b="1" lang="en" sz="2600">
                <a:solidFill>
                  <a:srgbClr val="FFFFFF"/>
                </a:solidFill>
              </a:rPr>
              <a:t>-</a:t>
            </a:r>
            <a:r>
              <a:rPr b="1" lang="en" sz="2600">
                <a:solidFill>
                  <a:srgbClr val="FFFFFF"/>
                </a:solidFill>
              </a:rPr>
              <a:t> </a:t>
            </a:r>
            <a:r>
              <a:rPr b="1" lang="en" sz="2600">
                <a:solidFill>
                  <a:srgbClr val="FFFFFF"/>
                </a:solidFill>
              </a:rPr>
              <a:t>Future Work</a:t>
            </a:r>
            <a:endParaRPr b="1" sz="2600">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5"/>
          <p:cNvSpPr txBox="1"/>
          <p:nvPr>
            <p:ph idx="1" type="body"/>
          </p:nvPr>
        </p:nvSpPr>
        <p:spPr>
          <a:xfrm>
            <a:off x="311700" y="1152475"/>
            <a:ext cx="8520600" cy="3552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Arial"/>
              <a:buChar char="●"/>
            </a:pPr>
            <a:r>
              <a:rPr b="1" lang="en" sz="1900">
                <a:solidFill>
                  <a:schemeClr val="dk1"/>
                </a:solidFill>
              </a:rPr>
              <a:t>Shital </a:t>
            </a:r>
            <a:r>
              <a:rPr b="1" lang="en" sz="2000">
                <a:solidFill>
                  <a:schemeClr val="dk1"/>
                </a:solidFill>
              </a:rPr>
              <a:t>Sheshrao Yelne</a:t>
            </a:r>
            <a:endParaRPr b="1" sz="2000">
              <a:solidFill>
                <a:schemeClr val="dk1"/>
              </a:solidFill>
            </a:endParaRPr>
          </a:p>
          <a:p>
            <a:pPr indent="-330200" lvl="1" marL="914400" rtl="0" algn="l">
              <a:spcBef>
                <a:spcPts val="0"/>
              </a:spcBef>
              <a:spcAft>
                <a:spcPts val="0"/>
              </a:spcAft>
              <a:buClr>
                <a:schemeClr val="dk1"/>
              </a:buClr>
              <a:buSzPts val="1600"/>
              <a:buFont typeface="Arial"/>
              <a:buChar char="○"/>
            </a:pPr>
            <a:r>
              <a:rPr lang="en" sz="1800">
                <a:solidFill>
                  <a:schemeClr val="dk1"/>
                </a:solidFill>
              </a:rPr>
              <a:t>Code development for Pixel wise adaptive coded exposure.</a:t>
            </a:r>
            <a:endParaRPr sz="1800">
              <a:solidFill>
                <a:schemeClr val="dk1"/>
              </a:solidFill>
            </a:endParaRPr>
          </a:p>
          <a:p>
            <a:pPr indent="-342900" lvl="1" marL="914400" rtl="0" algn="l">
              <a:spcBef>
                <a:spcPts val="0"/>
              </a:spcBef>
              <a:spcAft>
                <a:spcPts val="0"/>
              </a:spcAft>
              <a:buClr>
                <a:schemeClr val="dk1"/>
              </a:buClr>
              <a:buSzPts val="1800"/>
              <a:buFont typeface="Roboto"/>
              <a:buChar char="○"/>
            </a:pPr>
            <a:r>
              <a:rPr lang="en" sz="1800">
                <a:solidFill>
                  <a:schemeClr val="dk1"/>
                </a:solidFill>
              </a:rPr>
              <a:t>Code development for trying losing temporal resolution to improve spatial resolution(Cyclical predetermined optical flow)</a:t>
            </a:r>
            <a:endParaRPr sz="1800">
              <a:solidFill>
                <a:schemeClr val="dk1"/>
              </a:solidFill>
            </a:endParaRPr>
          </a:p>
          <a:p>
            <a:pPr indent="-355600" lvl="0" marL="457200" rtl="0" algn="l">
              <a:spcBef>
                <a:spcPts val="0"/>
              </a:spcBef>
              <a:spcAft>
                <a:spcPts val="0"/>
              </a:spcAft>
              <a:buClr>
                <a:schemeClr val="dk1"/>
              </a:buClr>
              <a:buSzPts val="2000"/>
              <a:buFont typeface="Arial"/>
              <a:buChar char="●"/>
            </a:pPr>
            <a:r>
              <a:rPr b="1" lang="en" sz="2000">
                <a:solidFill>
                  <a:schemeClr val="dk1"/>
                </a:solidFill>
              </a:rPr>
              <a:t>Rahul G S</a:t>
            </a:r>
            <a:endParaRPr b="1" sz="2000">
              <a:solidFill>
                <a:schemeClr val="dk1"/>
              </a:solidFill>
            </a:endParaRPr>
          </a:p>
          <a:p>
            <a:pPr indent="-330200" lvl="1" marL="914400" rtl="0" algn="l">
              <a:spcBef>
                <a:spcPts val="0"/>
              </a:spcBef>
              <a:spcAft>
                <a:spcPts val="0"/>
              </a:spcAft>
              <a:buClr>
                <a:schemeClr val="dk1"/>
              </a:buClr>
              <a:buSzPts val="1600"/>
              <a:buFont typeface="Arial"/>
              <a:buChar char="○"/>
            </a:pPr>
            <a:r>
              <a:rPr lang="en" sz="1800">
                <a:solidFill>
                  <a:schemeClr val="dk1"/>
                </a:solidFill>
              </a:rPr>
              <a:t>Code development for Pixel wise adaptive coded exposure.</a:t>
            </a:r>
            <a:endParaRPr sz="1800">
              <a:solidFill>
                <a:schemeClr val="dk1"/>
              </a:solidFill>
            </a:endParaRPr>
          </a:p>
          <a:p>
            <a:pPr indent="-342900" lvl="1" marL="914400" rtl="0" algn="l">
              <a:spcBef>
                <a:spcPts val="0"/>
              </a:spcBef>
              <a:spcAft>
                <a:spcPts val="0"/>
              </a:spcAft>
              <a:buClr>
                <a:schemeClr val="dk1"/>
              </a:buClr>
              <a:buSzPts val="1800"/>
              <a:buFont typeface="Roboto"/>
              <a:buChar char="○"/>
            </a:pPr>
            <a:r>
              <a:rPr lang="en" sz="1800">
                <a:solidFill>
                  <a:schemeClr val="dk1"/>
                </a:solidFill>
              </a:rPr>
              <a:t>Code development for trying losing temporal resolution to improve spatial resolution(Cyclical predetermined optical flow)</a:t>
            </a:r>
            <a:endParaRPr sz="1800">
              <a:solidFill>
                <a:schemeClr val="dk1"/>
              </a:solidFill>
            </a:endParaRPr>
          </a:p>
          <a:p>
            <a:pPr indent="-355600" lvl="0" marL="457200" rtl="0" algn="l">
              <a:spcBef>
                <a:spcPts val="0"/>
              </a:spcBef>
              <a:spcAft>
                <a:spcPts val="0"/>
              </a:spcAft>
              <a:buClr>
                <a:schemeClr val="dk1"/>
              </a:buClr>
              <a:buSzPts val="2000"/>
              <a:buFont typeface="Arial"/>
              <a:buChar char="●"/>
            </a:pPr>
            <a:r>
              <a:rPr b="1" lang="en" sz="2000">
                <a:solidFill>
                  <a:schemeClr val="dk1"/>
                </a:solidFill>
              </a:rPr>
              <a:t>Shrisudhan G</a:t>
            </a:r>
            <a:endParaRPr b="1" sz="2000">
              <a:solidFill>
                <a:schemeClr val="dk1"/>
              </a:solidFill>
            </a:endParaRPr>
          </a:p>
          <a:p>
            <a:pPr indent="-355600" lvl="1" marL="914400" rtl="0" algn="l">
              <a:spcBef>
                <a:spcPts val="0"/>
              </a:spcBef>
              <a:spcAft>
                <a:spcPts val="0"/>
              </a:spcAft>
              <a:buClr>
                <a:schemeClr val="dk1"/>
              </a:buClr>
              <a:buSzPts val="2000"/>
              <a:buFont typeface="Arial"/>
              <a:buChar char="○"/>
            </a:pPr>
            <a:r>
              <a:rPr lang="en" sz="1800">
                <a:solidFill>
                  <a:schemeClr val="dk1"/>
                </a:solidFill>
              </a:rPr>
              <a:t>HDR reconstruction using DNN</a:t>
            </a:r>
            <a:endParaRPr sz="1800">
              <a:solidFill>
                <a:schemeClr val="dk1"/>
              </a:solidFill>
            </a:endParaRPr>
          </a:p>
        </p:txBody>
      </p:sp>
      <p:sp>
        <p:nvSpPr>
          <p:cNvPr id="237" name="Google Shape;237;p35"/>
          <p:cNvSpPr/>
          <p:nvPr/>
        </p:nvSpPr>
        <p:spPr>
          <a:xfrm>
            <a:off x="321475" y="438375"/>
            <a:ext cx="8520600" cy="572700"/>
          </a:xfrm>
          <a:prstGeom prst="roundRect">
            <a:avLst>
              <a:gd fmla="val 50000" name="adj"/>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900">
                <a:solidFill>
                  <a:srgbClr val="FFFFFF"/>
                </a:solidFill>
              </a:rPr>
              <a:t>Individual Contributions - Task 3</a:t>
            </a:r>
            <a:endParaRPr b="1" sz="2900">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6"/>
          <p:cNvSpPr/>
          <p:nvPr/>
        </p:nvSpPr>
        <p:spPr>
          <a:xfrm>
            <a:off x="2033700" y="1362600"/>
            <a:ext cx="5076600" cy="24183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7200">
                <a:solidFill>
                  <a:srgbClr val="4A86E8"/>
                </a:solidFill>
                <a:latin typeface="Lobster"/>
                <a:ea typeface="Lobster"/>
                <a:cs typeface="Lobster"/>
                <a:sym typeface="Lobster"/>
              </a:rPr>
              <a:t>THANK </a:t>
            </a:r>
            <a:endParaRPr b="1" sz="7200">
              <a:solidFill>
                <a:srgbClr val="4A86E8"/>
              </a:solidFill>
              <a:latin typeface="Lobster"/>
              <a:ea typeface="Lobster"/>
              <a:cs typeface="Lobster"/>
              <a:sym typeface="Lobster"/>
            </a:endParaRPr>
          </a:p>
          <a:p>
            <a:pPr indent="457200" lvl="0" marL="2286000" rtl="0" algn="l">
              <a:spcBef>
                <a:spcPts val="0"/>
              </a:spcBef>
              <a:spcAft>
                <a:spcPts val="0"/>
              </a:spcAft>
              <a:buNone/>
            </a:pPr>
            <a:r>
              <a:rPr b="1" lang="en" sz="7200">
                <a:solidFill>
                  <a:srgbClr val="4A86E8"/>
                </a:solidFill>
                <a:latin typeface="Lobster"/>
                <a:ea typeface="Lobster"/>
                <a:cs typeface="Lobster"/>
                <a:sym typeface="Lobster"/>
              </a:rPr>
              <a:t>YOU</a:t>
            </a:r>
            <a:endParaRPr b="1" sz="7200">
              <a:solidFill>
                <a:srgbClr val="4A86E8"/>
              </a:solidFill>
              <a:latin typeface="Lobster"/>
              <a:ea typeface="Lobster"/>
              <a:cs typeface="Lobster"/>
              <a:sym typeface="Lobst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idx="1" type="body"/>
          </p:nvPr>
        </p:nvSpPr>
        <p:spPr>
          <a:xfrm>
            <a:off x="311700" y="1152475"/>
            <a:ext cx="8520600" cy="35235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solidFill>
                  <a:schemeClr val="dk1"/>
                </a:solidFill>
              </a:rPr>
              <a:t>The generation of the LDR images with various exposures from a single HDR image can be improved by considering chrominance values.</a:t>
            </a:r>
            <a:endParaRPr>
              <a:solidFill>
                <a:schemeClr val="dk1"/>
              </a:solidFill>
            </a:endParaRPr>
          </a:p>
          <a:p>
            <a:pPr indent="0" lvl="0" marL="0" rtl="0" algn="l">
              <a:spcBef>
                <a:spcPts val="1200"/>
              </a:spcBef>
              <a:spcAft>
                <a:spcPts val="0"/>
              </a:spcAft>
              <a:buNone/>
            </a:pPr>
            <a:r>
              <a:rPr lang="en">
                <a:solidFill>
                  <a:schemeClr val="dk1"/>
                </a:solidFill>
              </a:rPr>
              <a:t>From the input HDR image, </a:t>
            </a:r>
            <a:r>
              <a:rPr i="1" lang="en">
                <a:solidFill>
                  <a:schemeClr val="dk1"/>
                </a:solidFill>
              </a:rPr>
              <a:t>I</a:t>
            </a:r>
            <a:r>
              <a:rPr lang="en">
                <a:solidFill>
                  <a:schemeClr val="dk1"/>
                </a:solidFill>
              </a:rPr>
              <a:t>, we separate the chrominance value </a:t>
            </a:r>
            <a:r>
              <a:rPr i="1" lang="en">
                <a:solidFill>
                  <a:schemeClr val="dk1"/>
                </a:solidFill>
              </a:rPr>
              <a:t>(cb, cr) </a:t>
            </a:r>
            <a:r>
              <a:rPr lang="en">
                <a:solidFill>
                  <a:schemeClr val="dk1"/>
                </a:solidFill>
              </a:rPr>
              <a:t>using the </a:t>
            </a:r>
            <a:r>
              <a:rPr i="1" lang="en">
                <a:solidFill>
                  <a:schemeClr val="dk1"/>
                </a:solidFill>
              </a:rPr>
              <a:t>rgb2ycbcr </a:t>
            </a:r>
            <a:r>
              <a:rPr lang="en">
                <a:solidFill>
                  <a:schemeClr val="dk1"/>
                </a:solidFill>
              </a:rPr>
              <a:t>function. Create the minimum channel value image  and maximum channel value image.</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Clr>
                <a:schemeClr val="dk1"/>
              </a:buClr>
              <a:buSzPts val="1100"/>
              <a:buFont typeface="Arial"/>
              <a:buNone/>
            </a:pPr>
            <a:r>
              <a:rPr lang="en">
                <a:solidFill>
                  <a:schemeClr val="dk1"/>
                </a:solidFill>
              </a:rPr>
              <a:t>We take the chrominance value of </a:t>
            </a:r>
            <a:r>
              <a:rPr i="1" lang="en">
                <a:solidFill>
                  <a:schemeClr val="dk1"/>
                </a:solidFill>
              </a:rPr>
              <a:t>I</a:t>
            </a:r>
            <a:r>
              <a:rPr lang="en">
                <a:solidFill>
                  <a:schemeClr val="dk1"/>
                </a:solidFill>
              </a:rPr>
              <a:t> and use </a:t>
            </a:r>
            <a:r>
              <a:rPr i="1" lang="en">
                <a:solidFill>
                  <a:schemeClr val="dk1"/>
                </a:solidFill>
              </a:rPr>
              <a:t>I</a:t>
            </a:r>
            <a:r>
              <a:rPr baseline="-25000" i="1" lang="en">
                <a:solidFill>
                  <a:schemeClr val="dk1"/>
                </a:solidFill>
              </a:rPr>
              <a:t>min</a:t>
            </a:r>
            <a:r>
              <a:rPr lang="en">
                <a:solidFill>
                  <a:schemeClr val="dk1"/>
                </a:solidFill>
              </a:rPr>
              <a:t> as luminance to generate low exposure image and </a:t>
            </a:r>
            <a:r>
              <a:rPr i="1" lang="en">
                <a:solidFill>
                  <a:schemeClr val="dk1"/>
                </a:solidFill>
              </a:rPr>
              <a:t>I</a:t>
            </a:r>
            <a:r>
              <a:rPr baseline="-25000" i="1" lang="en">
                <a:solidFill>
                  <a:schemeClr val="dk1"/>
                </a:solidFill>
              </a:rPr>
              <a:t>max</a:t>
            </a:r>
            <a:r>
              <a:rPr i="1" lang="en">
                <a:solidFill>
                  <a:schemeClr val="dk1"/>
                </a:solidFill>
              </a:rPr>
              <a:t> </a:t>
            </a:r>
            <a:r>
              <a:rPr lang="en">
                <a:solidFill>
                  <a:schemeClr val="dk1"/>
                </a:solidFill>
              </a:rPr>
              <a:t>to generate high exposure images.</a:t>
            </a:r>
            <a:endParaRPr>
              <a:solidFill>
                <a:schemeClr val="dk1"/>
              </a:solidFill>
            </a:endParaRPr>
          </a:p>
        </p:txBody>
      </p:sp>
      <p:sp>
        <p:nvSpPr>
          <p:cNvPr id="70" name="Google Shape;70;p15"/>
          <p:cNvSpPr/>
          <p:nvPr/>
        </p:nvSpPr>
        <p:spPr>
          <a:xfrm>
            <a:off x="321475" y="438375"/>
            <a:ext cx="8520600" cy="572700"/>
          </a:xfrm>
          <a:prstGeom prst="roundRect">
            <a:avLst>
              <a:gd fmla="val 50000" name="adj"/>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rgbClr val="FFFFFF"/>
                </a:solidFill>
              </a:rPr>
              <a:t>LDR Image Generation - Algorithm</a:t>
            </a:r>
            <a:endParaRPr b="1" sz="2600">
              <a:solidFill>
                <a:srgbClr val="FFFFFF"/>
              </a:solidFill>
            </a:endParaRPr>
          </a:p>
        </p:txBody>
      </p:sp>
      <p:pic>
        <p:nvPicPr>
          <p:cNvPr id="71" name="Google Shape;71;p15"/>
          <p:cNvPicPr preferRelativeResize="0"/>
          <p:nvPr/>
        </p:nvPicPr>
        <p:blipFill>
          <a:blip r:embed="rId3">
            <a:alphaModFix/>
          </a:blip>
          <a:stretch>
            <a:fillRect/>
          </a:stretch>
        </p:blipFill>
        <p:spPr>
          <a:xfrm>
            <a:off x="3278075" y="2906499"/>
            <a:ext cx="2113825" cy="798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b="1" lang="en" sz="1600">
                <a:solidFill>
                  <a:srgbClr val="000000"/>
                </a:solidFill>
              </a:rPr>
              <a:t>High exposure</a:t>
            </a:r>
            <a:endParaRPr b="1" sz="1600">
              <a:solidFill>
                <a:srgbClr val="000000"/>
              </a:solidFill>
            </a:endParaRPr>
          </a:p>
          <a:p>
            <a:pPr indent="0" lvl="0" marL="0" rtl="0" algn="ctr">
              <a:lnSpc>
                <a:spcPct val="100000"/>
              </a:lnSpc>
              <a:spcBef>
                <a:spcPts val="0"/>
              </a:spcBef>
              <a:spcAft>
                <a:spcPts val="0"/>
              </a:spcAft>
              <a:buNone/>
            </a:pPr>
            <a:r>
              <a:rPr b="1" lang="en" sz="1600">
                <a:solidFill>
                  <a:srgbClr val="000000"/>
                </a:solidFill>
              </a:rPr>
              <a:t>High exposure</a:t>
            </a:r>
            <a:endParaRPr b="1" sz="1600">
              <a:solidFill>
                <a:srgbClr val="000000"/>
              </a:solidFill>
            </a:endParaRPr>
          </a:p>
          <a:p>
            <a:pPr indent="0" lvl="0" marL="0" rtl="0" algn="l">
              <a:spcBef>
                <a:spcPts val="0"/>
              </a:spcBef>
              <a:spcAft>
                <a:spcPts val="1200"/>
              </a:spcAft>
              <a:buNone/>
            </a:pPr>
            <a:r>
              <a:t/>
            </a:r>
            <a:endParaRPr/>
          </a:p>
        </p:txBody>
      </p:sp>
      <p:sp>
        <p:nvSpPr>
          <p:cNvPr id="77" name="Google Shape;77;p16"/>
          <p:cNvSpPr/>
          <p:nvPr/>
        </p:nvSpPr>
        <p:spPr>
          <a:xfrm>
            <a:off x="321475" y="438375"/>
            <a:ext cx="8520600" cy="572700"/>
          </a:xfrm>
          <a:prstGeom prst="roundRect">
            <a:avLst>
              <a:gd fmla="val 50000" name="adj"/>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rgbClr val="FFFFFF"/>
                </a:solidFill>
              </a:rPr>
              <a:t>LDR Image Generation - Results</a:t>
            </a:r>
            <a:endParaRPr b="1" sz="2600">
              <a:solidFill>
                <a:srgbClr val="FFFFFF"/>
              </a:solidFill>
            </a:endParaRPr>
          </a:p>
        </p:txBody>
      </p:sp>
      <p:pic>
        <p:nvPicPr>
          <p:cNvPr id="78" name="Google Shape;78;p16"/>
          <p:cNvPicPr preferRelativeResize="0"/>
          <p:nvPr/>
        </p:nvPicPr>
        <p:blipFill>
          <a:blip r:embed="rId3">
            <a:alphaModFix/>
          </a:blip>
          <a:stretch>
            <a:fillRect/>
          </a:stretch>
        </p:blipFill>
        <p:spPr>
          <a:xfrm>
            <a:off x="321475" y="2926800"/>
            <a:ext cx="2679660" cy="1642075"/>
          </a:xfrm>
          <a:prstGeom prst="rect">
            <a:avLst/>
          </a:prstGeom>
          <a:noFill/>
          <a:ln>
            <a:noFill/>
          </a:ln>
        </p:spPr>
      </p:pic>
      <p:pic>
        <p:nvPicPr>
          <p:cNvPr id="79" name="Google Shape;79;p16"/>
          <p:cNvPicPr preferRelativeResize="0"/>
          <p:nvPr/>
        </p:nvPicPr>
        <p:blipFill>
          <a:blip r:embed="rId4">
            <a:alphaModFix/>
          </a:blip>
          <a:stretch>
            <a:fillRect/>
          </a:stretch>
        </p:blipFill>
        <p:spPr>
          <a:xfrm>
            <a:off x="6152650" y="2926800"/>
            <a:ext cx="2679649" cy="1642070"/>
          </a:xfrm>
          <a:prstGeom prst="rect">
            <a:avLst/>
          </a:prstGeom>
          <a:noFill/>
          <a:ln>
            <a:noFill/>
          </a:ln>
        </p:spPr>
      </p:pic>
      <p:pic>
        <p:nvPicPr>
          <p:cNvPr id="80" name="Google Shape;80;p16"/>
          <p:cNvPicPr preferRelativeResize="0"/>
          <p:nvPr/>
        </p:nvPicPr>
        <p:blipFill>
          <a:blip r:embed="rId5">
            <a:alphaModFix/>
          </a:blip>
          <a:stretch>
            <a:fillRect/>
          </a:stretch>
        </p:blipFill>
        <p:spPr>
          <a:xfrm>
            <a:off x="3232175" y="1152475"/>
            <a:ext cx="2679649" cy="1642070"/>
          </a:xfrm>
          <a:prstGeom prst="rect">
            <a:avLst/>
          </a:prstGeom>
          <a:noFill/>
          <a:ln>
            <a:noFill/>
          </a:ln>
        </p:spPr>
      </p:pic>
      <p:sp>
        <p:nvSpPr>
          <p:cNvPr id="81" name="Google Shape;81;p16"/>
          <p:cNvSpPr/>
          <p:nvPr/>
        </p:nvSpPr>
        <p:spPr>
          <a:xfrm>
            <a:off x="774450" y="2247450"/>
            <a:ext cx="1695000" cy="572700"/>
          </a:xfrm>
          <a:prstGeom prst="round2DiagRect">
            <a:avLst>
              <a:gd fmla="val 16667" name="adj1"/>
              <a:gd fmla="val 0" name="adj2"/>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t>High exposure</a:t>
            </a:r>
            <a:endParaRPr b="1" sz="1600"/>
          </a:p>
        </p:txBody>
      </p:sp>
      <p:sp>
        <p:nvSpPr>
          <p:cNvPr id="82" name="Google Shape;82;p16"/>
          <p:cNvSpPr/>
          <p:nvPr/>
        </p:nvSpPr>
        <p:spPr>
          <a:xfrm>
            <a:off x="3729388" y="2896350"/>
            <a:ext cx="1695000" cy="572700"/>
          </a:xfrm>
          <a:prstGeom prst="round2DiagRect">
            <a:avLst>
              <a:gd fmla="val 16667" name="adj1"/>
              <a:gd fmla="val 0" name="adj2"/>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t>Moderate</a:t>
            </a:r>
            <a:r>
              <a:rPr b="1" lang="en" sz="1600"/>
              <a:t> exposure</a:t>
            </a:r>
            <a:endParaRPr b="1" sz="1600"/>
          </a:p>
        </p:txBody>
      </p:sp>
      <p:sp>
        <p:nvSpPr>
          <p:cNvPr id="83" name="Google Shape;83;p16"/>
          <p:cNvSpPr/>
          <p:nvPr/>
        </p:nvSpPr>
        <p:spPr>
          <a:xfrm>
            <a:off x="6674550" y="2247450"/>
            <a:ext cx="1695000" cy="572700"/>
          </a:xfrm>
          <a:prstGeom prst="round2DiagRect">
            <a:avLst>
              <a:gd fmla="val 16667" name="adj1"/>
              <a:gd fmla="val 0" name="adj2"/>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t>Low</a:t>
            </a:r>
            <a:r>
              <a:rPr b="1" lang="en" sz="1600"/>
              <a:t> exposure</a:t>
            </a:r>
            <a:endParaRPr b="1"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p:nvPr/>
        </p:nvSpPr>
        <p:spPr>
          <a:xfrm>
            <a:off x="321475" y="438375"/>
            <a:ext cx="8520600" cy="572700"/>
          </a:xfrm>
          <a:prstGeom prst="roundRect">
            <a:avLst>
              <a:gd fmla="val 50000" name="adj"/>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100">
                <a:solidFill>
                  <a:srgbClr val="FFFFFF"/>
                </a:solidFill>
              </a:rPr>
              <a:t>Coded Exposure Generation - Results</a:t>
            </a:r>
            <a:endParaRPr b="1" sz="3100">
              <a:solidFill>
                <a:srgbClr val="FFFFFF"/>
              </a:solidFill>
            </a:endParaRPr>
          </a:p>
        </p:txBody>
      </p:sp>
      <p:pic>
        <p:nvPicPr>
          <p:cNvPr id="89" name="Google Shape;89;p17"/>
          <p:cNvPicPr preferRelativeResize="0"/>
          <p:nvPr/>
        </p:nvPicPr>
        <p:blipFill>
          <a:blip r:embed="rId3">
            <a:alphaModFix/>
          </a:blip>
          <a:stretch>
            <a:fillRect/>
          </a:stretch>
        </p:blipFill>
        <p:spPr>
          <a:xfrm>
            <a:off x="7422600" y="2308225"/>
            <a:ext cx="1409700" cy="1104900"/>
          </a:xfrm>
          <a:prstGeom prst="rect">
            <a:avLst/>
          </a:prstGeom>
          <a:noFill/>
          <a:ln>
            <a:noFill/>
          </a:ln>
        </p:spPr>
      </p:pic>
      <p:pic>
        <p:nvPicPr>
          <p:cNvPr id="90" name="Google Shape;90;p17"/>
          <p:cNvPicPr preferRelativeResize="0"/>
          <p:nvPr/>
        </p:nvPicPr>
        <p:blipFill>
          <a:blip r:embed="rId4">
            <a:alphaModFix/>
          </a:blip>
          <a:stretch>
            <a:fillRect/>
          </a:stretch>
        </p:blipFill>
        <p:spPr>
          <a:xfrm>
            <a:off x="473875" y="1300262"/>
            <a:ext cx="5917952" cy="3120825"/>
          </a:xfrm>
          <a:prstGeom prst="rect">
            <a:avLst/>
          </a:prstGeom>
          <a:noFill/>
          <a:ln>
            <a:noFill/>
          </a:ln>
        </p:spPr>
      </p:pic>
      <p:sp>
        <p:nvSpPr>
          <p:cNvPr id="91" name="Google Shape;91;p17"/>
          <p:cNvSpPr/>
          <p:nvPr/>
        </p:nvSpPr>
        <p:spPr>
          <a:xfrm>
            <a:off x="6472800" y="2574313"/>
            <a:ext cx="949800" cy="572700"/>
          </a:xfrm>
          <a:prstGeom prst="leftArrow">
            <a:avLst>
              <a:gd fmla="val 50000" name="adj1"/>
              <a:gd fmla="val 50000" name="adj2"/>
            </a:avLst>
          </a:prstGeom>
          <a:solidFill>
            <a:srgbClr val="EAD1DC"/>
          </a:solidFill>
          <a:ln cap="flat" cmpd="sng" w="9525">
            <a:solidFill>
              <a:schemeClr val="dk2"/>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solidFill>
                  <a:srgbClr val="000000"/>
                </a:solidFill>
              </a:rPr>
              <a:t>In this method, exposure time for pixels are kept in a bayer like pattern. This is shown in the next slide. Once this image is obtained, rest of the process is</a:t>
            </a:r>
            <a:endParaRPr>
              <a:solidFill>
                <a:srgbClr val="000000"/>
              </a:solidFill>
            </a:endParaRPr>
          </a:p>
          <a:p>
            <a:pPr indent="-342900" lvl="0" marL="457200" rtl="0" algn="l">
              <a:spcBef>
                <a:spcPts val="1200"/>
              </a:spcBef>
              <a:spcAft>
                <a:spcPts val="0"/>
              </a:spcAft>
              <a:buClr>
                <a:srgbClr val="000000"/>
              </a:buClr>
              <a:buSzPts val="1800"/>
              <a:buChar char="●"/>
            </a:pPr>
            <a:r>
              <a:rPr lang="en">
                <a:solidFill>
                  <a:srgbClr val="000000"/>
                </a:solidFill>
              </a:rPr>
              <a:t>Extract 9 low-resolution images with equal exposures, corresponding to T/32, T/16 etc.</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Combine the 9 LDR images into one HDR image using Debevic's algorithm.</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This gives us a low-resolution </a:t>
            </a:r>
            <a:r>
              <a:rPr lang="en">
                <a:solidFill>
                  <a:schemeClr val="dk1"/>
                </a:solidFill>
              </a:rPr>
              <a:t>reconstructed </a:t>
            </a:r>
            <a:r>
              <a:rPr lang="en">
                <a:solidFill>
                  <a:srgbClr val="000000"/>
                </a:solidFill>
              </a:rPr>
              <a:t>HDR image.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To get back to the full resolution, deep learning based super resolution algorithm is applied to the HDR image generated previously.</a:t>
            </a:r>
            <a:endParaRPr>
              <a:solidFill>
                <a:srgbClr val="000000"/>
              </a:solidFill>
            </a:endParaRPr>
          </a:p>
          <a:p>
            <a:pPr indent="-342900" lvl="0" marL="457200" rtl="0" algn="l">
              <a:spcBef>
                <a:spcPts val="0"/>
              </a:spcBef>
              <a:spcAft>
                <a:spcPts val="0"/>
              </a:spcAft>
              <a:buClr>
                <a:srgbClr val="000000"/>
              </a:buClr>
              <a:buSzPts val="1800"/>
              <a:buFont typeface="Roboto"/>
              <a:buChar char="●"/>
            </a:pPr>
            <a:r>
              <a:rPr lang="en">
                <a:solidFill>
                  <a:srgbClr val="000000"/>
                </a:solidFill>
              </a:rPr>
              <a:t>Fast Super-Resolution Convolutional Neural Network(</a:t>
            </a:r>
            <a:r>
              <a:rPr lang="en">
                <a:solidFill>
                  <a:srgbClr val="000000"/>
                </a:solidFill>
                <a:highlight>
                  <a:schemeClr val="lt1"/>
                </a:highlight>
              </a:rPr>
              <a:t>FSRCNN) model is used to directly upsample the image.</a:t>
            </a:r>
            <a:endParaRPr/>
          </a:p>
        </p:txBody>
      </p:sp>
      <p:sp>
        <p:nvSpPr>
          <p:cNvPr id="97" name="Google Shape;97;p18"/>
          <p:cNvSpPr/>
          <p:nvPr/>
        </p:nvSpPr>
        <p:spPr>
          <a:xfrm>
            <a:off x="321475" y="438375"/>
            <a:ext cx="8520600" cy="572700"/>
          </a:xfrm>
          <a:prstGeom prst="roundRect">
            <a:avLst>
              <a:gd fmla="val 50000" name="adj"/>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rgbClr val="FFFFFF"/>
                </a:solidFill>
              </a:rPr>
              <a:t>HDR Image Reconstruction with Super Resolution</a:t>
            </a:r>
            <a:endParaRPr b="1" sz="26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p:nvPr/>
        </p:nvSpPr>
        <p:spPr>
          <a:xfrm>
            <a:off x="321475" y="132500"/>
            <a:ext cx="8520600" cy="878400"/>
          </a:xfrm>
          <a:prstGeom prst="roundRect">
            <a:avLst>
              <a:gd fmla="val 50000" name="adj"/>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rgbClr val="FFFFFF"/>
                </a:solidFill>
              </a:rPr>
              <a:t>HDR Video Reconstruction with Super Resolution</a:t>
            </a:r>
            <a:endParaRPr b="1" sz="2600">
              <a:solidFill>
                <a:srgbClr val="FFFFFF"/>
              </a:solidFill>
            </a:endParaRPr>
          </a:p>
        </p:txBody>
      </p:sp>
      <p:pic>
        <p:nvPicPr>
          <p:cNvPr id="103" name="Google Shape;103;p19" title="PS_Out.avi">
            <a:hlinkClick r:id="rId3"/>
          </p:cNvPr>
          <p:cNvPicPr preferRelativeResize="0"/>
          <p:nvPr/>
        </p:nvPicPr>
        <p:blipFill>
          <a:blip r:embed="rId4">
            <a:alphaModFix/>
          </a:blip>
          <a:stretch>
            <a:fillRect/>
          </a:stretch>
        </p:blipFill>
        <p:spPr>
          <a:xfrm>
            <a:off x="1045925" y="1228675"/>
            <a:ext cx="7052150" cy="3578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9" name="Google Shape;109;p20"/>
          <p:cNvSpPr txBox="1"/>
          <p:nvPr>
            <p:ph idx="1" type="body"/>
          </p:nvPr>
        </p:nvSpPr>
        <p:spPr>
          <a:xfrm>
            <a:off x="311700" y="1242050"/>
            <a:ext cx="8520600" cy="3326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In this method exposure times are set for each pixels individually.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Exposure time for each pixel is determined based on the intensity in the previous frame.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This is advantageous as in a single frame, a wide range of illumination could be achieved</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Disadvantage is that high speed computation capability is required as for each pixel the exposure time for next frame should be determined before next frame capture begins.</a:t>
            </a:r>
            <a:endParaRPr>
              <a:solidFill>
                <a:schemeClr val="dk1"/>
              </a:solidFill>
            </a:endParaRPr>
          </a:p>
        </p:txBody>
      </p:sp>
      <p:sp>
        <p:nvSpPr>
          <p:cNvPr id="110" name="Google Shape;110;p20"/>
          <p:cNvSpPr/>
          <p:nvPr/>
        </p:nvSpPr>
        <p:spPr>
          <a:xfrm>
            <a:off x="321475" y="445025"/>
            <a:ext cx="8520600" cy="572700"/>
          </a:xfrm>
          <a:prstGeom prst="roundRect">
            <a:avLst>
              <a:gd fmla="val 50000" name="adj"/>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600">
                <a:solidFill>
                  <a:schemeClr val="lt1"/>
                </a:solidFill>
              </a:rPr>
              <a:t>Pixel-wise Adaptive Coded Exposure</a:t>
            </a:r>
            <a:endParaRPr b="1" sz="26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idx="1" type="body"/>
          </p:nvPr>
        </p:nvSpPr>
        <p:spPr>
          <a:xfrm>
            <a:off x="311700" y="1152475"/>
            <a:ext cx="8520600" cy="37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1200"/>
              </a:spcBef>
              <a:spcAft>
                <a:spcPts val="1200"/>
              </a:spcAft>
              <a:buClr>
                <a:schemeClr val="dk1"/>
              </a:buClr>
              <a:buSzPts val="1100"/>
              <a:buFont typeface="Arial"/>
              <a:buNone/>
            </a:pPr>
            <a:r>
              <a:t/>
            </a:r>
            <a:endParaRPr>
              <a:solidFill>
                <a:schemeClr val="dk1"/>
              </a:solidFill>
            </a:endParaRPr>
          </a:p>
        </p:txBody>
      </p:sp>
      <p:pic>
        <p:nvPicPr>
          <p:cNvPr id="116" name="Google Shape;116;p21" title="pixeladaptivetonemapping.avi">
            <a:hlinkClick r:id="rId3"/>
          </p:cNvPr>
          <p:cNvPicPr preferRelativeResize="0"/>
          <p:nvPr/>
        </p:nvPicPr>
        <p:blipFill>
          <a:blip r:embed="rId4">
            <a:alphaModFix/>
          </a:blip>
          <a:stretch>
            <a:fillRect/>
          </a:stretch>
        </p:blipFill>
        <p:spPr>
          <a:xfrm>
            <a:off x="1111325" y="1212576"/>
            <a:ext cx="6940875" cy="3661301"/>
          </a:xfrm>
          <a:prstGeom prst="rect">
            <a:avLst/>
          </a:prstGeom>
          <a:noFill/>
          <a:ln>
            <a:noFill/>
          </a:ln>
        </p:spPr>
      </p:pic>
      <p:sp>
        <p:nvSpPr>
          <p:cNvPr id="117" name="Google Shape;117;p21"/>
          <p:cNvSpPr/>
          <p:nvPr/>
        </p:nvSpPr>
        <p:spPr>
          <a:xfrm>
            <a:off x="321475" y="445025"/>
            <a:ext cx="8520600" cy="572700"/>
          </a:xfrm>
          <a:prstGeom prst="roundRect">
            <a:avLst>
              <a:gd fmla="val 50000" name="adj"/>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600">
                <a:solidFill>
                  <a:schemeClr val="lt1"/>
                </a:solidFill>
              </a:rPr>
              <a:t>Pixel-wise Adaptive Coded Exposure</a:t>
            </a:r>
            <a:endParaRPr b="1" sz="26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